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Consolas" panose="020B0609020204030204" pitchFamily="49" charset="0"/>
      <p:regular r:id="rId12"/>
      <p:bold r:id="rId13"/>
      <p:italic r:id="rId14"/>
      <p:boldItalic r:id="rId15"/>
    </p:embeddedFont>
    <p:embeddedFont>
      <p:font typeface="Funnel Display" panose="020B0604020202020204" charset="0"/>
      <p:regular r:id="rId16"/>
    </p:embeddedFont>
    <p:embeddedFont>
      <p:font typeface="Funnel Sans"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C76DA0-BEEF-53E9-9253-E731BBB8E117}" v="17" dt="2025-08-03T06:14:18.5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qaskhan979491@gmail.com" userId="932a2a8590eab048" providerId="Windows Live" clId="Web-{61C76DA0-BEEF-53E9-9253-E731BBB8E117}"/>
    <pc:docChg chg="modSld">
      <pc:chgData name="waqaskhan979491@gmail.com" userId="932a2a8590eab048" providerId="Windows Live" clId="Web-{61C76DA0-BEEF-53E9-9253-E731BBB8E117}" dt="2025-08-03T06:14:18.557" v="14" actId="14100"/>
      <pc:docMkLst>
        <pc:docMk/>
      </pc:docMkLst>
      <pc:sldChg chg="addSp delSp modSp">
        <pc:chgData name="waqaskhan979491@gmail.com" userId="932a2a8590eab048" providerId="Windows Live" clId="Web-{61C76DA0-BEEF-53E9-9253-E731BBB8E117}" dt="2025-08-03T06:14:18.557" v="14" actId="14100"/>
        <pc:sldMkLst>
          <pc:docMk/>
          <pc:sldMk cId="0" sldId="263"/>
        </pc:sldMkLst>
        <pc:spChg chg="mod">
          <ac:chgData name="waqaskhan979491@gmail.com" userId="932a2a8590eab048" providerId="Windows Live" clId="Web-{61C76DA0-BEEF-53E9-9253-E731BBB8E117}" dt="2025-08-03T06:14:18.557" v="14" actId="14100"/>
          <ac:spMkLst>
            <pc:docMk/>
            <pc:sldMk cId="0" sldId="263"/>
            <ac:spMk id="3" creationId="{00000000-0000-0000-0000-000000000000}"/>
          </ac:spMkLst>
        </pc:spChg>
        <pc:spChg chg="mod">
          <ac:chgData name="waqaskhan979491@gmail.com" userId="932a2a8590eab048" providerId="Windows Live" clId="Web-{61C76DA0-BEEF-53E9-9253-E731BBB8E117}" dt="2025-08-03T06:14:12.135" v="13" actId="14100"/>
          <ac:spMkLst>
            <pc:docMk/>
            <pc:sldMk cId="0" sldId="263"/>
            <ac:spMk id="4" creationId="{00000000-0000-0000-0000-000000000000}"/>
          </ac:spMkLst>
        </pc:spChg>
        <pc:picChg chg="add del mod">
          <ac:chgData name="waqaskhan979491@gmail.com" userId="932a2a8590eab048" providerId="Windows Live" clId="Web-{61C76DA0-BEEF-53E9-9253-E731BBB8E117}" dt="2025-08-03T06:11:49.743" v="2"/>
          <ac:picMkLst>
            <pc:docMk/>
            <pc:sldMk cId="0" sldId="263"/>
            <ac:picMk id="5" creationId="{CBF4CE74-B66B-714C-4EC3-3633785E45E7}"/>
          </ac:picMkLst>
        </pc:picChg>
        <pc:picChg chg="add mod">
          <ac:chgData name="waqaskhan979491@gmail.com" userId="932a2a8590eab048" providerId="Windows Live" clId="Web-{61C76DA0-BEEF-53E9-9253-E731BBB8E117}" dt="2025-08-03T06:14:02.370" v="11" actId="14100"/>
          <ac:picMkLst>
            <pc:docMk/>
            <pc:sldMk cId="0" sldId="263"/>
            <ac:picMk id="6" creationId="{333EE73D-09B2-E5D9-260C-D8C2A3F5194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D7262791-DC22-4CF3-8C83-01700FB3EF33}" type="datetimeFigureOut">
              <a:t>8/2/2025</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E7624D3E-6167-463F-9742-248987AAC6E6}" type="slidenum">
              <a:t>‹#›</a:t>
            </a:fld>
            <a:endParaRPr lang="en-US"/>
          </a:p>
        </p:txBody>
      </p:sp>
    </p:spTree>
    <p:extLst>
      <p:ext uri="{BB962C8B-B14F-4D97-AF65-F5344CB8AC3E}">
        <p14:creationId xmlns:p14="http://schemas.microsoft.com/office/powerpoint/2010/main" val="3797158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687717"/>
            <a:ext cx="7468553" cy="2112050"/>
          </a:xfrm>
          <a:prstGeom prst="rect">
            <a:avLst/>
          </a:prstGeom>
          <a:noFill/>
          <a:ln/>
        </p:spPr>
        <p:txBody>
          <a:bodyPr wrap="square" lIns="0" tIns="0" rIns="0" bIns="0" rtlCol="0" anchor="t"/>
          <a:lstStyle/>
          <a:p>
            <a:pPr marL="0" indent="0" algn="l">
              <a:lnSpc>
                <a:spcPts val="5500"/>
              </a:lnSpc>
              <a:buNone/>
            </a:pPr>
            <a:r>
              <a:rPr lang="en-US" sz="4400" dirty="0">
                <a:solidFill>
                  <a:srgbClr val="051D3A"/>
                </a:solidFill>
                <a:latin typeface="Funnel Display" pitchFamily="34" charset="0"/>
                <a:ea typeface="Funnel Display" pitchFamily="34" charset="-122"/>
                <a:cs typeface="Funnel Display" pitchFamily="34" charset="-120"/>
              </a:rPr>
              <a:t>Building a Book Recommendation Chatbot with IBM Watson Assistant</a:t>
            </a:r>
            <a:endParaRPr lang="en-US" sz="4400" dirty="0"/>
          </a:p>
        </p:txBody>
      </p:sp>
      <p:sp>
        <p:nvSpPr>
          <p:cNvPr id="4" name="Text 1"/>
          <p:cNvSpPr/>
          <p:nvPr/>
        </p:nvSpPr>
        <p:spPr>
          <a:xfrm>
            <a:off x="6324124" y="5158740"/>
            <a:ext cx="7468553" cy="383024"/>
          </a:xfrm>
          <a:prstGeom prst="rect">
            <a:avLst/>
          </a:prstGeom>
          <a:noFill/>
          <a:ln/>
        </p:spPr>
        <p:txBody>
          <a:bodyPr wrap="none" lIns="0" tIns="0" rIns="0" bIns="0" rtlCol="0" anchor="t"/>
          <a:lstStyle/>
          <a:p>
            <a:pPr marL="0" indent="0" algn="l">
              <a:lnSpc>
                <a:spcPts val="3000"/>
              </a:lnSpc>
              <a:buNone/>
            </a:pPr>
            <a:r>
              <a:rPr lang="en-US" sz="1850" dirty="0">
                <a:solidFill>
                  <a:srgbClr val="2B3541"/>
                </a:solidFill>
                <a:latin typeface="Funnel Sans" pitchFamily="34" charset="0"/>
                <a:ea typeface="Funnel Sans" pitchFamily="34" charset="-122"/>
                <a:cs typeface="Funnel Sans" pitchFamily="34" charset="-120"/>
              </a:rPr>
              <a:t>An IBM PBEL Virtual Internship Project</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1759744"/>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51D3A"/>
                </a:solidFill>
                <a:latin typeface="Funnel Display" pitchFamily="34" charset="0"/>
                <a:ea typeface="Funnel Display" pitchFamily="34" charset="-122"/>
                <a:cs typeface="Funnel Display" pitchFamily="34" charset="-120"/>
              </a:rPr>
              <a:t>Project Overview</a:t>
            </a:r>
            <a:endParaRPr lang="en-US" sz="2200" dirty="0"/>
          </a:p>
        </p:txBody>
      </p:sp>
      <p:sp>
        <p:nvSpPr>
          <p:cNvPr id="3" name="Text 1"/>
          <p:cNvSpPr/>
          <p:nvPr/>
        </p:nvSpPr>
        <p:spPr>
          <a:xfrm>
            <a:off x="837724" y="2351008"/>
            <a:ext cx="12954952" cy="1408033"/>
          </a:xfrm>
          <a:prstGeom prst="rect">
            <a:avLst/>
          </a:prstGeom>
          <a:noFill/>
          <a:ln/>
        </p:spPr>
        <p:txBody>
          <a:bodyPr wrap="square" lIns="0" tIns="0" rIns="0" bIns="0" rtlCol="0" anchor="t"/>
          <a:lstStyle/>
          <a:p>
            <a:pPr marL="0" indent="0" algn="l">
              <a:lnSpc>
                <a:spcPts val="5500"/>
              </a:lnSpc>
              <a:buNone/>
            </a:pPr>
            <a:r>
              <a:rPr lang="en-US" sz="4400" dirty="0">
                <a:solidFill>
                  <a:srgbClr val="051D3A"/>
                </a:solidFill>
                <a:latin typeface="Funnel Display" pitchFamily="34" charset="0"/>
                <a:ea typeface="Funnel Display" pitchFamily="34" charset="-122"/>
                <a:cs typeface="Funnel Display" pitchFamily="34" charset="-120"/>
              </a:rPr>
              <a:t>Empowering Book Discovery Through Conversational AI</a:t>
            </a:r>
            <a:endParaRPr lang="en-US" sz="4400" dirty="0"/>
          </a:p>
        </p:txBody>
      </p:sp>
      <p:sp>
        <p:nvSpPr>
          <p:cNvPr id="4" name="Text 2"/>
          <p:cNvSpPr/>
          <p:nvPr/>
        </p:nvSpPr>
        <p:spPr>
          <a:xfrm>
            <a:off x="837724" y="4118015"/>
            <a:ext cx="12954952" cy="766048"/>
          </a:xfrm>
          <a:prstGeom prst="rect">
            <a:avLst/>
          </a:prstGeom>
          <a:noFill/>
          <a:ln/>
        </p:spPr>
        <p:txBody>
          <a:bodyPr wrap="square" lIns="0" tIns="0" rIns="0" bIns="0" rtlCol="0" anchor="t"/>
          <a:lstStyle/>
          <a:p>
            <a:pPr marL="0" indent="0" algn="l">
              <a:lnSpc>
                <a:spcPts val="3000"/>
              </a:lnSpc>
              <a:buNone/>
            </a:pPr>
            <a:r>
              <a:rPr lang="en-US" sz="1850" dirty="0">
                <a:solidFill>
                  <a:srgbClr val="2B3541"/>
                </a:solidFill>
                <a:latin typeface="Funnel Sans" pitchFamily="34" charset="0"/>
                <a:ea typeface="Funnel Sans" pitchFamily="34" charset="-122"/>
                <a:cs typeface="Funnel Sans" pitchFamily="34" charset="-120"/>
              </a:rPr>
              <a:t>This project details the development of a genre-based book recommendation chatbot using IBM Watson Assistant. Designed to simplify book discovery, the chatbot offers personalized suggestions through natural language interactions.</a:t>
            </a:r>
            <a:endParaRPr lang="en-US" sz="1850" dirty="0"/>
          </a:p>
        </p:txBody>
      </p:sp>
      <p:sp>
        <p:nvSpPr>
          <p:cNvPr id="5" name="Text 3"/>
          <p:cNvSpPr/>
          <p:nvPr/>
        </p:nvSpPr>
        <p:spPr>
          <a:xfrm>
            <a:off x="837724" y="5153263"/>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b="1" dirty="0">
                <a:solidFill>
                  <a:srgbClr val="2B3541"/>
                </a:solidFill>
                <a:latin typeface="Funnel Sans" pitchFamily="34" charset="0"/>
                <a:ea typeface="Funnel Sans" pitchFamily="34" charset="-122"/>
                <a:cs typeface="Funnel Sans" pitchFamily="34" charset="-120"/>
              </a:rPr>
              <a:t>Project Name:</a:t>
            </a:r>
            <a:r>
              <a:rPr lang="en-US" sz="1850" dirty="0">
                <a:solidFill>
                  <a:srgbClr val="2B3541"/>
                </a:solidFill>
                <a:latin typeface="Funnel Sans" pitchFamily="34" charset="0"/>
                <a:ea typeface="Funnel Sans" pitchFamily="34" charset="-122"/>
                <a:cs typeface="Funnel Sans" pitchFamily="34" charset="-120"/>
              </a:rPr>
              <a:t> Book Recommendation Chatbot using IBM Watson Assistant</a:t>
            </a:r>
            <a:endParaRPr lang="en-US" sz="1850" dirty="0"/>
          </a:p>
        </p:txBody>
      </p:sp>
      <p:sp>
        <p:nvSpPr>
          <p:cNvPr id="6" name="Text 4"/>
          <p:cNvSpPr/>
          <p:nvPr/>
        </p:nvSpPr>
        <p:spPr>
          <a:xfrm>
            <a:off x="837724" y="5619988"/>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b="1" dirty="0">
                <a:solidFill>
                  <a:srgbClr val="2B3541"/>
                </a:solidFill>
                <a:latin typeface="Funnel Sans" pitchFamily="34" charset="0"/>
                <a:ea typeface="Funnel Sans" pitchFamily="34" charset="-122"/>
                <a:cs typeface="Funnel Sans" pitchFamily="34" charset="-120"/>
              </a:rPr>
              <a:t>Submitted By:</a:t>
            </a:r>
            <a:r>
              <a:rPr lang="en-US" sz="1850" dirty="0">
                <a:solidFill>
                  <a:srgbClr val="2B3541"/>
                </a:solidFill>
                <a:latin typeface="Funnel Sans" pitchFamily="34" charset="0"/>
                <a:ea typeface="Funnel Sans" pitchFamily="34" charset="-122"/>
                <a:cs typeface="Funnel Sans" pitchFamily="34" charset="-120"/>
              </a:rPr>
              <a:t> Yash Singh, United College of Engineering And Research (Roll No: 2300100100482)</a:t>
            </a:r>
            <a:endParaRPr lang="en-US" sz="1850" dirty="0"/>
          </a:p>
        </p:txBody>
      </p:sp>
      <p:sp>
        <p:nvSpPr>
          <p:cNvPr id="7" name="Text 5"/>
          <p:cNvSpPr/>
          <p:nvPr/>
        </p:nvSpPr>
        <p:spPr>
          <a:xfrm>
            <a:off x="837724" y="6086713"/>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b="1" dirty="0">
                <a:solidFill>
                  <a:srgbClr val="2B3541"/>
                </a:solidFill>
                <a:latin typeface="Funnel Sans" pitchFamily="34" charset="0"/>
                <a:ea typeface="Funnel Sans" pitchFamily="34" charset="-122"/>
                <a:cs typeface="Funnel Sans" pitchFamily="34" charset="-120"/>
              </a:rPr>
              <a:t>Submitted To:</a:t>
            </a:r>
            <a:r>
              <a:rPr lang="en-US" sz="1850" dirty="0">
                <a:solidFill>
                  <a:srgbClr val="2B3541"/>
                </a:solidFill>
                <a:latin typeface="Funnel Sans" pitchFamily="34" charset="0"/>
                <a:ea typeface="Funnel Sans" pitchFamily="34" charset="-122"/>
                <a:cs typeface="Funnel Sans" pitchFamily="34" charset="-120"/>
              </a:rPr>
              <a:t> Mr. R Devnath (Faculty/Guide)</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1719739"/>
            <a:ext cx="9357003" cy="704017"/>
          </a:xfrm>
          <a:prstGeom prst="rect">
            <a:avLst/>
          </a:prstGeom>
          <a:noFill/>
          <a:ln/>
        </p:spPr>
        <p:txBody>
          <a:bodyPr wrap="none" lIns="0" tIns="0" rIns="0" bIns="0" rtlCol="0" anchor="t"/>
          <a:lstStyle/>
          <a:p>
            <a:pPr marL="0" indent="0" algn="l">
              <a:lnSpc>
                <a:spcPts val="5500"/>
              </a:lnSpc>
              <a:buNone/>
            </a:pPr>
            <a:r>
              <a:rPr lang="en-US" sz="4400" dirty="0">
                <a:solidFill>
                  <a:srgbClr val="051D3A"/>
                </a:solidFill>
                <a:latin typeface="Funnel Display" pitchFamily="34" charset="0"/>
                <a:ea typeface="Funnel Display" pitchFamily="34" charset="-122"/>
                <a:cs typeface="Funnel Display" pitchFamily="34" charset="-120"/>
              </a:rPr>
              <a:t>Declaration and Acknowledgement</a:t>
            </a:r>
            <a:endParaRPr lang="en-US" sz="4400" dirty="0"/>
          </a:p>
        </p:txBody>
      </p:sp>
      <p:sp>
        <p:nvSpPr>
          <p:cNvPr id="3" name="Text 1"/>
          <p:cNvSpPr/>
          <p:nvPr/>
        </p:nvSpPr>
        <p:spPr>
          <a:xfrm>
            <a:off x="837724" y="3022044"/>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51D3A"/>
                </a:solidFill>
                <a:latin typeface="Funnel Display" pitchFamily="34" charset="0"/>
                <a:ea typeface="Funnel Display" pitchFamily="34" charset="-122"/>
                <a:cs typeface="Funnel Display" pitchFamily="34" charset="-120"/>
              </a:rPr>
              <a:t>Declaration</a:t>
            </a:r>
            <a:endParaRPr lang="en-US" sz="2200" dirty="0"/>
          </a:p>
        </p:txBody>
      </p:sp>
      <p:sp>
        <p:nvSpPr>
          <p:cNvPr id="4" name="Text 2"/>
          <p:cNvSpPr/>
          <p:nvPr/>
        </p:nvSpPr>
        <p:spPr>
          <a:xfrm>
            <a:off x="837724" y="3613309"/>
            <a:ext cx="6185535" cy="1915120"/>
          </a:xfrm>
          <a:prstGeom prst="rect">
            <a:avLst/>
          </a:prstGeom>
          <a:noFill/>
          <a:ln/>
        </p:spPr>
        <p:txBody>
          <a:bodyPr wrap="square" lIns="0" tIns="0" rIns="0" bIns="0" rtlCol="0" anchor="t"/>
          <a:lstStyle/>
          <a:p>
            <a:pPr marL="0" indent="0" algn="l">
              <a:lnSpc>
                <a:spcPts val="3000"/>
              </a:lnSpc>
              <a:buNone/>
            </a:pPr>
            <a:r>
              <a:rPr lang="en-US" sz="1850" dirty="0">
                <a:solidFill>
                  <a:srgbClr val="2B3541"/>
                </a:solidFill>
                <a:latin typeface="Funnel Sans" pitchFamily="34" charset="0"/>
                <a:ea typeface="Funnel Sans" pitchFamily="34" charset="-122"/>
                <a:cs typeface="Funnel Sans" pitchFamily="34" charset="-120"/>
              </a:rPr>
              <a:t>I, Yash Singh, hereby declare that this IBM PBEL Virtual Internship project, "Book Recommendation Chatbot using IBM Watson Assistant," is my original work. All efforts have been made to ensure the authenticity and integrity of the content and implementation.</a:t>
            </a:r>
            <a:endParaRPr lang="en-US" sz="1850" dirty="0"/>
          </a:p>
        </p:txBody>
      </p:sp>
      <p:sp>
        <p:nvSpPr>
          <p:cNvPr id="5" name="Text 3"/>
          <p:cNvSpPr/>
          <p:nvPr/>
        </p:nvSpPr>
        <p:spPr>
          <a:xfrm>
            <a:off x="7614761" y="3022044"/>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51D3A"/>
                </a:solidFill>
                <a:latin typeface="Funnel Display" pitchFamily="34" charset="0"/>
                <a:ea typeface="Funnel Display" pitchFamily="34" charset="-122"/>
                <a:cs typeface="Funnel Display" pitchFamily="34" charset="-120"/>
              </a:rPr>
              <a:t>Acknowledgement</a:t>
            </a:r>
            <a:endParaRPr lang="en-US" sz="2200" dirty="0"/>
          </a:p>
        </p:txBody>
      </p:sp>
      <p:sp>
        <p:nvSpPr>
          <p:cNvPr id="6" name="Text 4"/>
          <p:cNvSpPr/>
          <p:nvPr/>
        </p:nvSpPr>
        <p:spPr>
          <a:xfrm>
            <a:off x="7614761" y="3613309"/>
            <a:ext cx="6185535" cy="2681168"/>
          </a:xfrm>
          <a:prstGeom prst="rect">
            <a:avLst/>
          </a:prstGeom>
          <a:noFill/>
          <a:ln/>
        </p:spPr>
        <p:txBody>
          <a:bodyPr wrap="square" lIns="0" tIns="0" rIns="0" bIns="0" rtlCol="0" anchor="t"/>
          <a:lstStyle/>
          <a:p>
            <a:pPr marL="0" indent="0" algn="l">
              <a:lnSpc>
                <a:spcPts val="3000"/>
              </a:lnSpc>
              <a:buNone/>
            </a:pPr>
            <a:r>
              <a:rPr lang="en-US" sz="1850" dirty="0">
                <a:solidFill>
                  <a:srgbClr val="2B3541"/>
                </a:solidFill>
                <a:latin typeface="Funnel Sans" pitchFamily="34" charset="0"/>
                <a:ea typeface="Funnel Sans" pitchFamily="34" charset="-122"/>
                <a:cs typeface="Funnel Sans" pitchFamily="34" charset="-120"/>
              </a:rPr>
              <a:t>I extend my sincere gratitude to Mr. R Devnath for his invaluable guidance and support throughout this project. I also thank the IBM PBEL team for providing this enriching virtual internship opportunity, and my college, United College of Engineering And Research, for fostering an environment conducive to learning and innovation.</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47951" y="587693"/>
            <a:ext cx="5473065" cy="628650"/>
          </a:xfrm>
          <a:prstGeom prst="rect">
            <a:avLst/>
          </a:prstGeom>
          <a:noFill/>
          <a:ln/>
        </p:spPr>
        <p:txBody>
          <a:bodyPr wrap="none" lIns="0" tIns="0" rIns="0" bIns="0" rtlCol="0" anchor="t"/>
          <a:lstStyle/>
          <a:p>
            <a:pPr marL="0" indent="0" algn="l">
              <a:lnSpc>
                <a:spcPts val="4900"/>
              </a:lnSpc>
              <a:buNone/>
            </a:pPr>
            <a:r>
              <a:rPr lang="en-US" sz="3950" dirty="0">
                <a:solidFill>
                  <a:srgbClr val="051D3A"/>
                </a:solidFill>
                <a:latin typeface="Funnel Display" pitchFamily="34" charset="0"/>
                <a:ea typeface="Funnel Display" pitchFamily="34" charset="-122"/>
                <a:cs typeface="Funnel Display" pitchFamily="34" charset="-120"/>
              </a:rPr>
              <a:t>Presentation Roadmap</a:t>
            </a:r>
            <a:endParaRPr lang="en-US" sz="3950" dirty="0"/>
          </a:p>
        </p:txBody>
      </p:sp>
      <p:sp>
        <p:nvSpPr>
          <p:cNvPr id="3" name="Shape 1"/>
          <p:cNvSpPr/>
          <p:nvPr/>
        </p:nvSpPr>
        <p:spPr>
          <a:xfrm>
            <a:off x="747951" y="1643777"/>
            <a:ext cx="480774" cy="480774"/>
          </a:xfrm>
          <a:prstGeom prst="roundRect">
            <a:avLst>
              <a:gd name="adj" fmla="val 18671"/>
            </a:avLst>
          </a:prstGeom>
          <a:solidFill>
            <a:srgbClr val="FAF5EB"/>
          </a:solidFill>
          <a:ln w="7620">
            <a:solidFill>
              <a:srgbClr val="D5CDBE"/>
            </a:solidFill>
            <a:prstDash val="solid"/>
          </a:ln>
        </p:spPr>
      </p:sp>
      <p:sp>
        <p:nvSpPr>
          <p:cNvPr id="4" name="Text 2"/>
          <p:cNvSpPr/>
          <p:nvPr/>
        </p:nvSpPr>
        <p:spPr>
          <a:xfrm>
            <a:off x="837486" y="1695629"/>
            <a:ext cx="301704" cy="377071"/>
          </a:xfrm>
          <a:prstGeom prst="rect">
            <a:avLst/>
          </a:prstGeom>
          <a:noFill/>
          <a:ln/>
        </p:spPr>
        <p:txBody>
          <a:bodyPr wrap="none" lIns="0" tIns="0" rIns="0" bIns="0" rtlCol="0" anchor="t"/>
          <a:lstStyle/>
          <a:p>
            <a:pPr marL="0" indent="0" algn="ctr">
              <a:lnSpc>
                <a:spcPts val="2350"/>
              </a:lnSpc>
              <a:buNone/>
            </a:pPr>
            <a:r>
              <a:rPr lang="en-US" sz="2350" dirty="0">
                <a:solidFill>
                  <a:srgbClr val="2B3541"/>
                </a:solidFill>
                <a:latin typeface="Funnel Display" pitchFamily="34" charset="0"/>
                <a:ea typeface="Funnel Display" pitchFamily="34" charset="-122"/>
                <a:cs typeface="Funnel Display" pitchFamily="34" charset="-120"/>
              </a:rPr>
              <a:t>1</a:t>
            </a:r>
            <a:endParaRPr lang="en-US" sz="2350" dirty="0"/>
          </a:p>
        </p:txBody>
      </p:sp>
      <p:sp>
        <p:nvSpPr>
          <p:cNvPr id="5" name="Text 3"/>
          <p:cNvSpPr/>
          <p:nvPr/>
        </p:nvSpPr>
        <p:spPr>
          <a:xfrm>
            <a:off x="1442442" y="1717238"/>
            <a:ext cx="2514362" cy="314325"/>
          </a:xfrm>
          <a:prstGeom prst="rect">
            <a:avLst/>
          </a:prstGeom>
          <a:noFill/>
          <a:ln/>
        </p:spPr>
        <p:txBody>
          <a:bodyPr wrap="none" lIns="0" tIns="0" rIns="0" bIns="0" rtlCol="0" anchor="t"/>
          <a:lstStyle/>
          <a:p>
            <a:pPr marL="0" indent="0" algn="l">
              <a:lnSpc>
                <a:spcPts val="2450"/>
              </a:lnSpc>
              <a:buNone/>
            </a:pPr>
            <a:r>
              <a:rPr lang="en-US" sz="1950" dirty="0">
                <a:solidFill>
                  <a:srgbClr val="2B3541"/>
                </a:solidFill>
                <a:latin typeface="Funnel Display" pitchFamily="34" charset="0"/>
                <a:ea typeface="Funnel Display" pitchFamily="34" charset="-122"/>
                <a:cs typeface="Funnel Display" pitchFamily="34" charset="-120"/>
              </a:rPr>
              <a:t>Introduction</a:t>
            </a:r>
            <a:endParaRPr lang="en-US" sz="1950" dirty="0"/>
          </a:p>
        </p:txBody>
      </p:sp>
      <p:sp>
        <p:nvSpPr>
          <p:cNvPr id="6" name="Text 4"/>
          <p:cNvSpPr/>
          <p:nvPr/>
        </p:nvSpPr>
        <p:spPr>
          <a:xfrm>
            <a:off x="1442442" y="2159794"/>
            <a:ext cx="12440007" cy="341948"/>
          </a:xfrm>
          <a:prstGeom prst="rect">
            <a:avLst/>
          </a:prstGeom>
          <a:noFill/>
          <a:ln/>
        </p:spPr>
        <p:txBody>
          <a:bodyPr wrap="none" lIns="0" tIns="0" rIns="0" bIns="0" rtlCol="0" anchor="t"/>
          <a:lstStyle/>
          <a:p>
            <a:pPr marL="0" indent="0" algn="l">
              <a:lnSpc>
                <a:spcPts val="2650"/>
              </a:lnSpc>
              <a:buNone/>
            </a:pPr>
            <a:r>
              <a:rPr lang="en-US" sz="1650" dirty="0">
                <a:solidFill>
                  <a:srgbClr val="2B3541"/>
                </a:solidFill>
                <a:latin typeface="Funnel Sans" pitchFamily="34" charset="0"/>
                <a:ea typeface="Funnel Sans" pitchFamily="34" charset="-122"/>
                <a:cs typeface="Funnel Sans" pitchFamily="34" charset="-120"/>
              </a:rPr>
              <a:t>Setting the stage for the project and its objectives.</a:t>
            </a:r>
            <a:endParaRPr lang="en-US" sz="1650" dirty="0"/>
          </a:p>
        </p:txBody>
      </p:sp>
      <p:sp>
        <p:nvSpPr>
          <p:cNvPr id="7" name="Shape 5"/>
          <p:cNvSpPr/>
          <p:nvPr/>
        </p:nvSpPr>
        <p:spPr>
          <a:xfrm>
            <a:off x="747951" y="2929176"/>
            <a:ext cx="480774" cy="480774"/>
          </a:xfrm>
          <a:prstGeom prst="roundRect">
            <a:avLst>
              <a:gd name="adj" fmla="val 18671"/>
            </a:avLst>
          </a:prstGeom>
          <a:solidFill>
            <a:srgbClr val="FAF5EB"/>
          </a:solidFill>
          <a:ln w="7620">
            <a:solidFill>
              <a:srgbClr val="D5CDBE"/>
            </a:solidFill>
            <a:prstDash val="solid"/>
          </a:ln>
        </p:spPr>
      </p:sp>
      <p:sp>
        <p:nvSpPr>
          <p:cNvPr id="8" name="Text 6"/>
          <p:cNvSpPr/>
          <p:nvPr/>
        </p:nvSpPr>
        <p:spPr>
          <a:xfrm>
            <a:off x="837486" y="2981027"/>
            <a:ext cx="301704" cy="377071"/>
          </a:xfrm>
          <a:prstGeom prst="rect">
            <a:avLst/>
          </a:prstGeom>
          <a:noFill/>
          <a:ln/>
        </p:spPr>
        <p:txBody>
          <a:bodyPr wrap="none" lIns="0" tIns="0" rIns="0" bIns="0" rtlCol="0" anchor="t"/>
          <a:lstStyle/>
          <a:p>
            <a:pPr marL="0" indent="0" algn="ctr">
              <a:lnSpc>
                <a:spcPts val="2350"/>
              </a:lnSpc>
              <a:buNone/>
            </a:pPr>
            <a:r>
              <a:rPr lang="en-US" sz="2350" dirty="0">
                <a:solidFill>
                  <a:srgbClr val="2B3541"/>
                </a:solidFill>
                <a:latin typeface="Funnel Display" pitchFamily="34" charset="0"/>
                <a:ea typeface="Funnel Display" pitchFamily="34" charset="-122"/>
                <a:cs typeface="Funnel Display" pitchFamily="34" charset="-120"/>
              </a:rPr>
              <a:t>2</a:t>
            </a:r>
            <a:endParaRPr lang="en-US" sz="2350" dirty="0"/>
          </a:p>
        </p:txBody>
      </p:sp>
      <p:sp>
        <p:nvSpPr>
          <p:cNvPr id="9" name="Text 7"/>
          <p:cNvSpPr/>
          <p:nvPr/>
        </p:nvSpPr>
        <p:spPr>
          <a:xfrm>
            <a:off x="1442442" y="3002637"/>
            <a:ext cx="2615208" cy="314325"/>
          </a:xfrm>
          <a:prstGeom prst="rect">
            <a:avLst/>
          </a:prstGeom>
          <a:noFill/>
          <a:ln/>
        </p:spPr>
        <p:txBody>
          <a:bodyPr wrap="none" lIns="0" tIns="0" rIns="0" bIns="0" rtlCol="0" anchor="t"/>
          <a:lstStyle/>
          <a:p>
            <a:pPr marL="0" indent="0" algn="l">
              <a:lnSpc>
                <a:spcPts val="2450"/>
              </a:lnSpc>
              <a:buNone/>
            </a:pPr>
            <a:r>
              <a:rPr lang="en-US" sz="1950" dirty="0">
                <a:solidFill>
                  <a:srgbClr val="2B3541"/>
                </a:solidFill>
                <a:latin typeface="Funnel Display" pitchFamily="34" charset="0"/>
                <a:ea typeface="Funnel Display" pitchFamily="34" charset="-122"/>
                <a:cs typeface="Funnel Display" pitchFamily="34" charset="-120"/>
              </a:rPr>
              <a:t>Technologies Involved</a:t>
            </a:r>
            <a:endParaRPr lang="en-US" sz="1950" dirty="0"/>
          </a:p>
        </p:txBody>
      </p:sp>
      <p:sp>
        <p:nvSpPr>
          <p:cNvPr id="10" name="Text 8"/>
          <p:cNvSpPr/>
          <p:nvPr/>
        </p:nvSpPr>
        <p:spPr>
          <a:xfrm>
            <a:off x="1442442" y="3445193"/>
            <a:ext cx="12440007" cy="341948"/>
          </a:xfrm>
          <a:prstGeom prst="rect">
            <a:avLst/>
          </a:prstGeom>
          <a:noFill/>
          <a:ln/>
        </p:spPr>
        <p:txBody>
          <a:bodyPr wrap="none" lIns="0" tIns="0" rIns="0" bIns="0" rtlCol="0" anchor="t"/>
          <a:lstStyle/>
          <a:p>
            <a:pPr marL="0" indent="0" algn="l">
              <a:lnSpc>
                <a:spcPts val="2650"/>
              </a:lnSpc>
              <a:buNone/>
            </a:pPr>
            <a:r>
              <a:rPr lang="en-US" sz="1650" dirty="0">
                <a:solidFill>
                  <a:srgbClr val="2B3541"/>
                </a:solidFill>
                <a:latin typeface="Funnel Sans" pitchFamily="34" charset="0"/>
                <a:ea typeface="Funnel Sans" pitchFamily="34" charset="-122"/>
                <a:cs typeface="Funnel Sans" pitchFamily="34" charset="-120"/>
              </a:rPr>
              <a:t>Deep dive into the core tools and platforms utilized.</a:t>
            </a:r>
            <a:endParaRPr lang="en-US" sz="1650" dirty="0"/>
          </a:p>
        </p:txBody>
      </p:sp>
      <p:sp>
        <p:nvSpPr>
          <p:cNvPr id="11" name="Shape 9"/>
          <p:cNvSpPr/>
          <p:nvPr/>
        </p:nvSpPr>
        <p:spPr>
          <a:xfrm>
            <a:off x="747951" y="4214574"/>
            <a:ext cx="480774" cy="480774"/>
          </a:xfrm>
          <a:prstGeom prst="roundRect">
            <a:avLst>
              <a:gd name="adj" fmla="val 18671"/>
            </a:avLst>
          </a:prstGeom>
          <a:solidFill>
            <a:srgbClr val="FAF5EB"/>
          </a:solidFill>
          <a:ln w="7620">
            <a:solidFill>
              <a:srgbClr val="D5CDBE"/>
            </a:solidFill>
            <a:prstDash val="solid"/>
          </a:ln>
        </p:spPr>
      </p:sp>
      <p:sp>
        <p:nvSpPr>
          <p:cNvPr id="12" name="Text 10"/>
          <p:cNvSpPr/>
          <p:nvPr/>
        </p:nvSpPr>
        <p:spPr>
          <a:xfrm>
            <a:off x="837486" y="4266426"/>
            <a:ext cx="301704" cy="377071"/>
          </a:xfrm>
          <a:prstGeom prst="rect">
            <a:avLst/>
          </a:prstGeom>
          <a:noFill/>
          <a:ln/>
        </p:spPr>
        <p:txBody>
          <a:bodyPr wrap="none" lIns="0" tIns="0" rIns="0" bIns="0" rtlCol="0" anchor="t"/>
          <a:lstStyle/>
          <a:p>
            <a:pPr marL="0" indent="0" algn="ctr">
              <a:lnSpc>
                <a:spcPts val="2350"/>
              </a:lnSpc>
              <a:buNone/>
            </a:pPr>
            <a:r>
              <a:rPr lang="en-US" sz="2350" dirty="0">
                <a:solidFill>
                  <a:srgbClr val="2B3541"/>
                </a:solidFill>
                <a:latin typeface="Funnel Display" pitchFamily="34" charset="0"/>
                <a:ea typeface="Funnel Display" pitchFamily="34" charset="-122"/>
                <a:cs typeface="Funnel Display" pitchFamily="34" charset="-120"/>
              </a:rPr>
              <a:t>3</a:t>
            </a:r>
            <a:endParaRPr lang="en-US" sz="2350" dirty="0"/>
          </a:p>
        </p:txBody>
      </p:sp>
      <p:sp>
        <p:nvSpPr>
          <p:cNvPr id="13" name="Text 11"/>
          <p:cNvSpPr/>
          <p:nvPr/>
        </p:nvSpPr>
        <p:spPr>
          <a:xfrm>
            <a:off x="1442442" y="4288036"/>
            <a:ext cx="2714506" cy="314325"/>
          </a:xfrm>
          <a:prstGeom prst="rect">
            <a:avLst/>
          </a:prstGeom>
          <a:noFill/>
          <a:ln/>
        </p:spPr>
        <p:txBody>
          <a:bodyPr wrap="none" lIns="0" tIns="0" rIns="0" bIns="0" rtlCol="0" anchor="t"/>
          <a:lstStyle/>
          <a:p>
            <a:pPr marL="0" indent="0" algn="l">
              <a:lnSpc>
                <a:spcPts val="2450"/>
              </a:lnSpc>
              <a:buNone/>
            </a:pPr>
            <a:r>
              <a:rPr lang="en-US" sz="1950" dirty="0">
                <a:solidFill>
                  <a:srgbClr val="2B3541"/>
                </a:solidFill>
                <a:latin typeface="Funnel Display" pitchFamily="34" charset="0"/>
                <a:ea typeface="Funnel Display" pitchFamily="34" charset="-122"/>
                <a:cs typeface="Funnel Display" pitchFamily="34" charset="-120"/>
              </a:rPr>
              <a:t>Challenges &amp; Solutions</a:t>
            </a:r>
            <a:endParaRPr lang="en-US" sz="1950" dirty="0"/>
          </a:p>
        </p:txBody>
      </p:sp>
      <p:sp>
        <p:nvSpPr>
          <p:cNvPr id="14" name="Text 12"/>
          <p:cNvSpPr/>
          <p:nvPr/>
        </p:nvSpPr>
        <p:spPr>
          <a:xfrm>
            <a:off x="1442442" y="4730591"/>
            <a:ext cx="12440007" cy="341948"/>
          </a:xfrm>
          <a:prstGeom prst="rect">
            <a:avLst/>
          </a:prstGeom>
          <a:noFill/>
          <a:ln/>
        </p:spPr>
        <p:txBody>
          <a:bodyPr wrap="none" lIns="0" tIns="0" rIns="0" bIns="0" rtlCol="0" anchor="t"/>
          <a:lstStyle/>
          <a:p>
            <a:pPr marL="0" indent="0" algn="l">
              <a:lnSpc>
                <a:spcPts val="2650"/>
              </a:lnSpc>
              <a:buNone/>
            </a:pPr>
            <a:r>
              <a:rPr lang="en-US" sz="1650" dirty="0">
                <a:solidFill>
                  <a:srgbClr val="2B3541"/>
                </a:solidFill>
                <a:latin typeface="Funnel Sans" pitchFamily="34" charset="0"/>
                <a:ea typeface="Funnel Sans" pitchFamily="34" charset="-122"/>
                <a:cs typeface="Funnel Sans" pitchFamily="34" charset="-120"/>
              </a:rPr>
              <a:t>Addressing hurdles faced during development and their resolutions.</a:t>
            </a:r>
            <a:endParaRPr lang="en-US" sz="1650" dirty="0"/>
          </a:p>
        </p:txBody>
      </p:sp>
      <p:sp>
        <p:nvSpPr>
          <p:cNvPr id="15" name="Shape 13"/>
          <p:cNvSpPr/>
          <p:nvPr/>
        </p:nvSpPr>
        <p:spPr>
          <a:xfrm>
            <a:off x="747951" y="5499973"/>
            <a:ext cx="480774" cy="480774"/>
          </a:xfrm>
          <a:prstGeom prst="roundRect">
            <a:avLst>
              <a:gd name="adj" fmla="val 18671"/>
            </a:avLst>
          </a:prstGeom>
          <a:solidFill>
            <a:srgbClr val="FAF5EB"/>
          </a:solidFill>
          <a:ln w="7620">
            <a:solidFill>
              <a:srgbClr val="D5CDBE"/>
            </a:solidFill>
            <a:prstDash val="solid"/>
          </a:ln>
        </p:spPr>
      </p:sp>
      <p:sp>
        <p:nvSpPr>
          <p:cNvPr id="16" name="Text 14"/>
          <p:cNvSpPr/>
          <p:nvPr/>
        </p:nvSpPr>
        <p:spPr>
          <a:xfrm>
            <a:off x="837486" y="5551825"/>
            <a:ext cx="301704" cy="377071"/>
          </a:xfrm>
          <a:prstGeom prst="rect">
            <a:avLst/>
          </a:prstGeom>
          <a:noFill/>
          <a:ln/>
        </p:spPr>
        <p:txBody>
          <a:bodyPr wrap="none" lIns="0" tIns="0" rIns="0" bIns="0" rtlCol="0" anchor="t"/>
          <a:lstStyle/>
          <a:p>
            <a:pPr marL="0" indent="0" algn="ctr">
              <a:lnSpc>
                <a:spcPts val="2350"/>
              </a:lnSpc>
              <a:buNone/>
            </a:pPr>
            <a:r>
              <a:rPr lang="en-US" sz="2350" dirty="0">
                <a:solidFill>
                  <a:srgbClr val="2B3541"/>
                </a:solidFill>
                <a:latin typeface="Funnel Display" pitchFamily="34" charset="0"/>
                <a:ea typeface="Funnel Display" pitchFamily="34" charset="-122"/>
                <a:cs typeface="Funnel Display" pitchFamily="34" charset="-120"/>
              </a:rPr>
              <a:t>4</a:t>
            </a:r>
            <a:endParaRPr lang="en-US" sz="2350" dirty="0"/>
          </a:p>
        </p:txBody>
      </p:sp>
      <p:sp>
        <p:nvSpPr>
          <p:cNvPr id="17" name="Text 15"/>
          <p:cNvSpPr/>
          <p:nvPr/>
        </p:nvSpPr>
        <p:spPr>
          <a:xfrm>
            <a:off x="1442442" y="5573435"/>
            <a:ext cx="2694027" cy="314325"/>
          </a:xfrm>
          <a:prstGeom prst="rect">
            <a:avLst/>
          </a:prstGeom>
          <a:noFill/>
          <a:ln/>
        </p:spPr>
        <p:txBody>
          <a:bodyPr wrap="none" lIns="0" tIns="0" rIns="0" bIns="0" rtlCol="0" anchor="t"/>
          <a:lstStyle/>
          <a:p>
            <a:pPr marL="0" indent="0" algn="l">
              <a:lnSpc>
                <a:spcPts val="2450"/>
              </a:lnSpc>
              <a:buNone/>
            </a:pPr>
            <a:r>
              <a:rPr lang="en-US" sz="1950" dirty="0">
                <a:solidFill>
                  <a:srgbClr val="2B3541"/>
                </a:solidFill>
                <a:latin typeface="Funnel Display" pitchFamily="34" charset="0"/>
                <a:ea typeface="Funnel Display" pitchFamily="34" charset="-122"/>
                <a:cs typeface="Funnel Display" pitchFamily="34" charset="-120"/>
              </a:rPr>
              <a:t>Output Demonstration</a:t>
            </a:r>
            <a:endParaRPr lang="en-US" sz="1950" dirty="0"/>
          </a:p>
        </p:txBody>
      </p:sp>
      <p:sp>
        <p:nvSpPr>
          <p:cNvPr id="18" name="Text 16"/>
          <p:cNvSpPr/>
          <p:nvPr/>
        </p:nvSpPr>
        <p:spPr>
          <a:xfrm>
            <a:off x="1442442" y="6015990"/>
            <a:ext cx="12440007" cy="341948"/>
          </a:xfrm>
          <a:prstGeom prst="rect">
            <a:avLst/>
          </a:prstGeom>
          <a:noFill/>
          <a:ln/>
        </p:spPr>
        <p:txBody>
          <a:bodyPr wrap="none" lIns="0" tIns="0" rIns="0" bIns="0" rtlCol="0" anchor="t"/>
          <a:lstStyle/>
          <a:p>
            <a:pPr marL="0" indent="0" algn="l">
              <a:lnSpc>
                <a:spcPts val="2650"/>
              </a:lnSpc>
              <a:buNone/>
            </a:pPr>
            <a:r>
              <a:rPr lang="en-US" sz="1650" dirty="0">
                <a:solidFill>
                  <a:srgbClr val="2B3541"/>
                </a:solidFill>
                <a:latin typeface="Funnel Sans" pitchFamily="34" charset="0"/>
                <a:ea typeface="Funnel Sans" pitchFamily="34" charset="-122"/>
                <a:cs typeface="Funnel Sans" pitchFamily="34" charset="-120"/>
              </a:rPr>
              <a:t>Visualizing the chatbot in action with key screenshots.</a:t>
            </a:r>
            <a:endParaRPr lang="en-US" sz="1650" dirty="0"/>
          </a:p>
        </p:txBody>
      </p:sp>
      <p:sp>
        <p:nvSpPr>
          <p:cNvPr id="19" name="Shape 17"/>
          <p:cNvSpPr/>
          <p:nvPr/>
        </p:nvSpPr>
        <p:spPr>
          <a:xfrm>
            <a:off x="747951" y="6785372"/>
            <a:ext cx="480774" cy="480774"/>
          </a:xfrm>
          <a:prstGeom prst="roundRect">
            <a:avLst>
              <a:gd name="adj" fmla="val 18671"/>
            </a:avLst>
          </a:prstGeom>
          <a:solidFill>
            <a:srgbClr val="FAF5EB"/>
          </a:solidFill>
          <a:ln w="7620">
            <a:solidFill>
              <a:srgbClr val="D5CDBE"/>
            </a:solidFill>
            <a:prstDash val="solid"/>
          </a:ln>
        </p:spPr>
      </p:sp>
      <p:sp>
        <p:nvSpPr>
          <p:cNvPr id="20" name="Text 18"/>
          <p:cNvSpPr/>
          <p:nvPr/>
        </p:nvSpPr>
        <p:spPr>
          <a:xfrm>
            <a:off x="837486" y="6837224"/>
            <a:ext cx="301704" cy="377071"/>
          </a:xfrm>
          <a:prstGeom prst="rect">
            <a:avLst/>
          </a:prstGeom>
          <a:noFill/>
          <a:ln/>
        </p:spPr>
        <p:txBody>
          <a:bodyPr wrap="none" lIns="0" tIns="0" rIns="0" bIns="0" rtlCol="0" anchor="t"/>
          <a:lstStyle/>
          <a:p>
            <a:pPr marL="0" indent="0" algn="ctr">
              <a:lnSpc>
                <a:spcPts val="2350"/>
              </a:lnSpc>
              <a:buNone/>
            </a:pPr>
            <a:r>
              <a:rPr lang="en-US" sz="2350" dirty="0">
                <a:solidFill>
                  <a:srgbClr val="2B3541"/>
                </a:solidFill>
                <a:latin typeface="Funnel Display" pitchFamily="34" charset="0"/>
                <a:ea typeface="Funnel Display" pitchFamily="34" charset="-122"/>
                <a:cs typeface="Funnel Display" pitchFamily="34" charset="-120"/>
              </a:rPr>
              <a:t>5</a:t>
            </a:r>
            <a:endParaRPr lang="en-US" sz="2350" dirty="0"/>
          </a:p>
        </p:txBody>
      </p:sp>
      <p:sp>
        <p:nvSpPr>
          <p:cNvPr id="21" name="Text 19"/>
          <p:cNvSpPr/>
          <p:nvPr/>
        </p:nvSpPr>
        <p:spPr>
          <a:xfrm>
            <a:off x="1442442" y="6858833"/>
            <a:ext cx="2514362" cy="314325"/>
          </a:xfrm>
          <a:prstGeom prst="rect">
            <a:avLst/>
          </a:prstGeom>
          <a:noFill/>
          <a:ln/>
        </p:spPr>
        <p:txBody>
          <a:bodyPr wrap="none" lIns="0" tIns="0" rIns="0" bIns="0" rtlCol="0" anchor="t"/>
          <a:lstStyle/>
          <a:p>
            <a:pPr marL="0" indent="0" algn="l">
              <a:lnSpc>
                <a:spcPts val="2450"/>
              </a:lnSpc>
              <a:buNone/>
            </a:pPr>
            <a:r>
              <a:rPr lang="en-US" sz="1950" dirty="0">
                <a:solidFill>
                  <a:srgbClr val="2B3541"/>
                </a:solidFill>
                <a:latin typeface="Funnel Display" pitchFamily="34" charset="0"/>
                <a:ea typeface="Funnel Display" pitchFamily="34" charset="-122"/>
                <a:cs typeface="Funnel Display" pitchFamily="34" charset="-120"/>
              </a:rPr>
              <a:t>Conclusion</a:t>
            </a:r>
            <a:endParaRPr lang="en-US" sz="1950" dirty="0"/>
          </a:p>
        </p:txBody>
      </p:sp>
      <p:sp>
        <p:nvSpPr>
          <p:cNvPr id="22" name="Text 20"/>
          <p:cNvSpPr/>
          <p:nvPr/>
        </p:nvSpPr>
        <p:spPr>
          <a:xfrm>
            <a:off x="1442442" y="7301389"/>
            <a:ext cx="12440007" cy="341948"/>
          </a:xfrm>
          <a:prstGeom prst="rect">
            <a:avLst/>
          </a:prstGeom>
          <a:noFill/>
          <a:ln/>
        </p:spPr>
        <p:txBody>
          <a:bodyPr wrap="none" lIns="0" tIns="0" rIns="0" bIns="0" rtlCol="0" anchor="t"/>
          <a:lstStyle/>
          <a:p>
            <a:pPr marL="0" indent="0" algn="l">
              <a:lnSpc>
                <a:spcPts val="2650"/>
              </a:lnSpc>
              <a:buNone/>
            </a:pPr>
            <a:r>
              <a:rPr lang="en-US" sz="1650" dirty="0">
                <a:solidFill>
                  <a:srgbClr val="2B3541"/>
                </a:solidFill>
                <a:latin typeface="Funnel Sans" pitchFamily="34" charset="0"/>
                <a:ea typeface="Funnel Sans" pitchFamily="34" charset="-122"/>
                <a:cs typeface="Funnel Sans" pitchFamily="34" charset="-120"/>
              </a:rPr>
              <a:t>Summarizing key takeaways and future potential.</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3427" y="596741"/>
            <a:ext cx="9865638" cy="633174"/>
          </a:xfrm>
          <a:prstGeom prst="rect">
            <a:avLst/>
          </a:prstGeom>
          <a:noFill/>
          <a:ln/>
        </p:spPr>
        <p:txBody>
          <a:bodyPr wrap="none" lIns="0" tIns="0" rIns="0" bIns="0" rtlCol="0" anchor="t"/>
          <a:lstStyle/>
          <a:p>
            <a:pPr marL="0" indent="0" algn="l">
              <a:lnSpc>
                <a:spcPts val="4950"/>
              </a:lnSpc>
              <a:buNone/>
            </a:pPr>
            <a:r>
              <a:rPr lang="en-US" sz="3950" dirty="0">
                <a:solidFill>
                  <a:srgbClr val="051D3A"/>
                </a:solidFill>
                <a:latin typeface="Funnel Display" pitchFamily="34" charset="0"/>
                <a:ea typeface="Funnel Display" pitchFamily="34" charset="-122"/>
                <a:cs typeface="Funnel Display" pitchFamily="34" charset="-120"/>
              </a:rPr>
              <a:t>Core Technologies: IBM Watson Assistant</a:t>
            </a:r>
            <a:endParaRPr lang="en-US" sz="3950" dirty="0"/>
          </a:p>
        </p:txBody>
      </p:sp>
      <p:sp>
        <p:nvSpPr>
          <p:cNvPr id="3" name="Text 1"/>
          <p:cNvSpPr/>
          <p:nvPr/>
        </p:nvSpPr>
        <p:spPr>
          <a:xfrm>
            <a:off x="753427" y="1660446"/>
            <a:ext cx="13123545" cy="344329"/>
          </a:xfrm>
          <a:prstGeom prst="rect">
            <a:avLst/>
          </a:prstGeom>
          <a:noFill/>
          <a:ln/>
        </p:spPr>
        <p:txBody>
          <a:bodyPr wrap="none" lIns="0" tIns="0" rIns="0" bIns="0" rtlCol="0" anchor="t"/>
          <a:lstStyle/>
          <a:p>
            <a:pPr marL="0" indent="0" algn="l">
              <a:lnSpc>
                <a:spcPts val="2700"/>
              </a:lnSpc>
              <a:buNone/>
            </a:pPr>
            <a:r>
              <a:rPr lang="en-US" sz="1650" dirty="0">
                <a:solidFill>
                  <a:srgbClr val="2B3541"/>
                </a:solidFill>
                <a:latin typeface="Funnel Sans" pitchFamily="34" charset="0"/>
                <a:ea typeface="Funnel Sans" pitchFamily="34" charset="-122"/>
                <a:cs typeface="Funnel Sans" pitchFamily="34" charset="-120"/>
              </a:rPr>
              <a:t>The chatbot's intelligence is powered by IBM Watson Assistant, a robust AI platform designed for conversational interfaces.</a:t>
            </a:r>
            <a:endParaRPr lang="en-US" sz="1650" dirty="0"/>
          </a:p>
        </p:txBody>
      </p:sp>
      <p:sp>
        <p:nvSpPr>
          <p:cNvPr id="4" name="Shape 2"/>
          <p:cNvSpPr/>
          <p:nvPr/>
        </p:nvSpPr>
        <p:spPr>
          <a:xfrm>
            <a:off x="753427" y="2569845"/>
            <a:ext cx="6454140" cy="2262426"/>
          </a:xfrm>
          <a:prstGeom prst="roundRect">
            <a:avLst>
              <a:gd name="adj" fmla="val 6467"/>
            </a:avLst>
          </a:prstGeom>
          <a:solidFill>
            <a:srgbClr val="FAF5EB"/>
          </a:solidFill>
          <a:ln/>
        </p:spPr>
      </p:sp>
      <p:sp>
        <p:nvSpPr>
          <p:cNvPr id="5" name="Shape 3"/>
          <p:cNvSpPr/>
          <p:nvPr/>
        </p:nvSpPr>
        <p:spPr>
          <a:xfrm>
            <a:off x="753427" y="2539365"/>
            <a:ext cx="6454140" cy="121920"/>
          </a:xfrm>
          <a:prstGeom prst="roundRect">
            <a:avLst>
              <a:gd name="adj" fmla="val 74163"/>
            </a:avLst>
          </a:prstGeom>
          <a:solidFill>
            <a:srgbClr val="3371A5"/>
          </a:solidFill>
          <a:ln/>
        </p:spPr>
      </p:sp>
      <p:sp>
        <p:nvSpPr>
          <p:cNvPr id="6" name="Shape 4"/>
          <p:cNvSpPr/>
          <p:nvPr/>
        </p:nvSpPr>
        <p:spPr>
          <a:xfrm>
            <a:off x="3657600" y="2246948"/>
            <a:ext cx="645795" cy="645795"/>
          </a:xfrm>
          <a:prstGeom prst="roundRect">
            <a:avLst>
              <a:gd name="adj" fmla="val 141593"/>
            </a:avLst>
          </a:prstGeom>
          <a:solidFill>
            <a:srgbClr val="3371A5"/>
          </a:solidFill>
          <a:ln/>
        </p:spPr>
      </p:sp>
      <p:pic>
        <p:nvPicPr>
          <p:cNvPr id="7" name="Image 0" descr="preencoded.png"/>
          <p:cNvPicPr>
            <a:picLocks noChangeAspect="1"/>
          </p:cNvPicPr>
          <p:nvPr/>
        </p:nvPicPr>
        <p:blipFill>
          <a:blip r:embed="rId3"/>
          <a:stretch>
            <a:fillRect/>
          </a:stretch>
        </p:blipFill>
        <p:spPr>
          <a:xfrm>
            <a:off x="3851315" y="2408396"/>
            <a:ext cx="258247" cy="322898"/>
          </a:xfrm>
          <a:prstGeom prst="rect">
            <a:avLst/>
          </a:prstGeom>
        </p:spPr>
      </p:pic>
      <p:sp>
        <p:nvSpPr>
          <p:cNvPr id="8" name="Text 5"/>
          <p:cNvSpPr/>
          <p:nvPr/>
        </p:nvSpPr>
        <p:spPr>
          <a:xfrm>
            <a:off x="999173" y="3108008"/>
            <a:ext cx="3885605" cy="316468"/>
          </a:xfrm>
          <a:prstGeom prst="rect">
            <a:avLst/>
          </a:prstGeom>
          <a:noFill/>
          <a:ln/>
        </p:spPr>
        <p:txBody>
          <a:bodyPr wrap="none" lIns="0" tIns="0" rIns="0" bIns="0" rtlCol="0" anchor="t"/>
          <a:lstStyle/>
          <a:p>
            <a:pPr marL="0" indent="0" algn="l">
              <a:lnSpc>
                <a:spcPts val="2450"/>
              </a:lnSpc>
              <a:buNone/>
            </a:pPr>
            <a:r>
              <a:rPr lang="en-US" sz="1950" dirty="0">
                <a:solidFill>
                  <a:srgbClr val="2B3541"/>
                </a:solidFill>
                <a:latin typeface="Funnel Display" pitchFamily="34" charset="0"/>
                <a:ea typeface="Funnel Display" pitchFamily="34" charset="-122"/>
                <a:cs typeface="Funnel Display" pitchFamily="34" charset="-120"/>
              </a:rPr>
              <a:t>Genre-Based Recommendations</a:t>
            </a:r>
            <a:endParaRPr lang="en-US" sz="1950" dirty="0"/>
          </a:p>
        </p:txBody>
      </p:sp>
      <p:sp>
        <p:nvSpPr>
          <p:cNvPr id="9" name="Text 6"/>
          <p:cNvSpPr/>
          <p:nvPr/>
        </p:nvSpPr>
        <p:spPr>
          <a:xfrm>
            <a:off x="999173" y="3553539"/>
            <a:ext cx="5962650" cy="1032986"/>
          </a:xfrm>
          <a:prstGeom prst="rect">
            <a:avLst/>
          </a:prstGeom>
          <a:noFill/>
          <a:ln/>
        </p:spPr>
        <p:txBody>
          <a:bodyPr wrap="square" lIns="0" tIns="0" rIns="0" bIns="0" rtlCol="0" anchor="t"/>
          <a:lstStyle/>
          <a:p>
            <a:pPr marL="0" indent="0" algn="l">
              <a:lnSpc>
                <a:spcPts val="2700"/>
              </a:lnSpc>
              <a:buNone/>
            </a:pPr>
            <a:r>
              <a:rPr lang="en-US" sz="1650" dirty="0">
                <a:solidFill>
                  <a:srgbClr val="2B3541"/>
                </a:solidFill>
                <a:latin typeface="Funnel Sans" pitchFamily="34" charset="0"/>
                <a:ea typeface="Funnel Sans" pitchFamily="34" charset="-122"/>
                <a:cs typeface="Funnel Sans" pitchFamily="34" charset="-120"/>
              </a:rPr>
              <a:t>Leverages the </a:t>
            </a:r>
            <a:r>
              <a:rPr lang="en-US" sz="1650" dirty="0">
                <a:solidFill>
                  <a:srgbClr val="2B3541"/>
                </a:solidFill>
                <a:highlight>
                  <a:srgbClr val="EDE8DE"/>
                </a:highlight>
                <a:latin typeface="Consolas" pitchFamily="34" charset="0"/>
                <a:ea typeface="Consolas" pitchFamily="34" charset="-122"/>
                <a:cs typeface="Consolas" pitchFamily="34" charset="-120"/>
              </a:rPr>
              <a:t>@genre</a:t>
            </a:r>
            <a:r>
              <a:rPr lang="en-US" sz="1650" dirty="0">
                <a:solidFill>
                  <a:srgbClr val="2B3541"/>
                </a:solidFill>
                <a:latin typeface="Funnel Sans" pitchFamily="34" charset="0"/>
                <a:ea typeface="Funnel Sans" pitchFamily="34" charset="-122"/>
                <a:cs typeface="Funnel Sans" pitchFamily="34" charset="-120"/>
              </a:rPr>
              <a:t> entity to accurately identify and categorize user preferences, enabling precise book suggestions.</a:t>
            </a:r>
            <a:endParaRPr lang="en-US" sz="1650" dirty="0"/>
          </a:p>
        </p:txBody>
      </p:sp>
      <p:sp>
        <p:nvSpPr>
          <p:cNvPr id="10" name="Shape 7"/>
          <p:cNvSpPr/>
          <p:nvPr/>
        </p:nvSpPr>
        <p:spPr>
          <a:xfrm>
            <a:off x="7422833" y="2569845"/>
            <a:ext cx="6454140" cy="2262426"/>
          </a:xfrm>
          <a:prstGeom prst="roundRect">
            <a:avLst>
              <a:gd name="adj" fmla="val 6467"/>
            </a:avLst>
          </a:prstGeom>
          <a:solidFill>
            <a:srgbClr val="FAF5EB"/>
          </a:solidFill>
          <a:ln/>
        </p:spPr>
      </p:sp>
      <p:sp>
        <p:nvSpPr>
          <p:cNvPr id="11" name="Shape 8"/>
          <p:cNvSpPr/>
          <p:nvPr/>
        </p:nvSpPr>
        <p:spPr>
          <a:xfrm>
            <a:off x="7422833" y="2539365"/>
            <a:ext cx="6454140" cy="121920"/>
          </a:xfrm>
          <a:prstGeom prst="roundRect">
            <a:avLst>
              <a:gd name="adj" fmla="val 74163"/>
            </a:avLst>
          </a:prstGeom>
          <a:solidFill>
            <a:srgbClr val="3371A5"/>
          </a:solidFill>
          <a:ln/>
        </p:spPr>
      </p:sp>
      <p:sp>
        <p:nvSpPr>
          <p:cNvPr id="12" name="Shape 9"/>
          <p:cNvSpPr/>
          <p:nvPr/>
        </p:nvSpPr>
        <p:spPr>
          <a:xfrm>
            <a:off x="10327005" y="2246948"/>
            <a:ext cx="645795" cy="645795"/>
          </a:xfrm>
          <a:prstGeom prst="roundRect">
            <a:avLst>
              <a:gd name="adj" fmla="val 141593"/>
            </a:avLst>
          </a:prstGeom>
          <a:solidFill>
            <a:srgbClr val="3371A5"/>
          </a:solidFill>
          <a:ln/>
        </p:spPr>
      </p:sp>
      <p:pic>
        <p:nvPicPr>
          <p:cNvPr id="13" name="Image 1" descr="preencoded.png"/>
          <p:cNvPicPr>
            <a:picLocks noChangeAspect="1"/>
          </p:cNvPicPr>
          <p:nvPr/>
        </p:nvPicPr>
        <p:blipFill>
          <a:blip r:embed="rId4"/>
          <a:stretch>
            <a:fillRect/>
          </a:stretch>
        </p:blipFill>
        <p:spPr>
          <a:xfrm>
            <a:off x="10520720" y="2408396"/>
            <a:ext cx="258247" cy="322898"/>
          </a:xfrm>
          <a:prstGeom prst="rect">
            <a:avLst/>
          </a:prstGeom>
        </p:spPr>
      </p:pic>
      <p:sp>
        <p:nvSpPr>
          <p:cNvPr id="14" name="Text 10"/>
          <p:cNvSpPr/>
          <p:nvPr/>
        </p:nvSpPr>
        <p:spPr>
          <a:xfrm>
            <a:off x="7668578" y="3108008"/>
            <a:ext cx="2532698" cy="316468"/>
          </a:xfrm>
          <a:prstGeom prst="rect">
            <a:avLst/>
          </a:prstGeom>
          <a:noFill/>
          <a:ln/>
        </p:spPr>
        <p:txBody>
          <a:bodyPr wrap="none" lIns="0" tIns="0" rIns="0" bIns="0" rtlCol="0" anchor="t"/>
          <a:lstStyle/>
          <a:p>
            <a:pPr marL="0" indent="0" algn="l">
              <a:lnSpc>
                <a:spcPts val="2450"/>
              </a:lnSpc>
              <a:buNone/>
            </a:pPr>
            <a:r>
              <a:rPr lang="en-US" sz="1950" dirty="0">
                <a:solidFill>
                  <a:srgbClr val="2B3541"/>
                </a:solidFill>
                <a:latin typeface="Funnel Display" pitchFamily="34" charset="0"/>
                <a:ea typeface="Funnel Display" pitchFamily="34" charset="-122"/>
                <a:cs typeface="Funnel Display" pitchFamily="34" charset="-120"/>
              </a:rPr>
              <a:t>Intent Recognition</a:t>
            </a:r>
            <a:endParaRPr lang="en-US" sz="1950" dirty="0"/>
          </a:p>
        </p:txBody>
      </p:sp>
      <p:sp>
        <p:nvSpPr>
          <p:cNvPr id="15" name="Text 11"/>
          <p:cNvSpPr/>
          <p:nvPr/>
        </p:nvSpPr>
        <p:spPr>
          <a:xfrm>
            <a:off x="7668578" y="3553539"/>
            <a:ext cx="5962650" cy="688658"/>
          </a:xfrm>
          <a:prstGeom prst="rect">
            <a:avLst/>
          </a:prstGeom>
          <a:noFill/>
          <a:ln/>
        </p:spPr>
        <p:txBody>
          <a:bodyPr wrap="square" lIns="0" tIns="0" rIns="0" bIns="0" rtlCol="0" anchor="t"/>
          <a:lstStyle/>
          <a:p>
            <a:pPr marL="0" indent="0" algn="l">
              <a:lnSpc>
                <a:spcPts val="2700"/>
              </a:lnSpc>
              <a:buNone/>
            </a:pPr>
            <a:r>
              <a:rPr lang="en-US" sz="1650" dirty="0">
                <a:solidFill>
                  <a:srgbClr val="2B3541"/>
                </a:solidFill>
                <a:latin typeface="Funnel Sans" pitchFamily="34" charset="0"/>
                <a:ea typeface="Funnel Sans" pitchFamily="34" charset="-122"/>
                <a:cs typeface="Funnel Sans" pitchFamily="34" charset="-120"/>
              </a:rPr>
              <a:t>Defines key intents such as </a:t>
            </a:r>
            <a:r>
              <a:rPr lang="en-US" sz="1650" dirty="0">
                <a:solidFill>
                  <a:srgbClr val="2B3541"/>
                </a:solidFill>
                <a:highlight>
                  <a:srgbClr val="EDE8DE"/>
                </a:highlight>
                <a:latin typeface="Consolas" pitchFamily="34" charset="0"/>
                <a:ea typeface="Consolas" pitchFamily="34" charset="-122"/>
                <a:cs typeface="Consolas" pitchFamily="34" charset="-120"/>
              </a:rPr>
              <a:t>greet</a:t>
            </a:r>
            <a:r>
              <a:rPr lang="en-US" sz="1650" dirty="0">
                <a:solidFill>
                  <a:srgbClr val="2B3541"/>
                </a:solidFill>
                <a:latin typeface="Funnel Sans" pitchFamily="34" charset="0"/>
                <a:ea typeface="Funnel Sans" pitchFamily="34" charset="-122"/>
                <a:cs typeface="Funnel Sans" pitchFamily="34" charset="-120"/>
              </a:rPr>
              <a:t>, </a:t>
            </a:r>
            <a:r>
              <a:rPr lang="en-US" sz="1650" dirty="0">
                <a:solidFill>
                  <a:srgbClr val="2B3541"/>
                </a:solidFill>
                <a:highlight>
                  <a:srgbClr val="EDE8DE"/>
                </a:highlight>
                <a:latin typeface="Consolas" pitchFamily="34" charset="0"/>
                <a:ea typeface="Consolas" pitchFamily="34" charset="-122"/>
                <a:cs typeface="Consolas" pitchFamily="34" charset="-120"/>
              </a:rPr>
              <a:t>recommend_book</a:t>
            </a:r>
            <a:r>
              <a:rPr lang="en-US" sz="1650" dirty="0">
                <a:solidFill>
                  <a:srgbClr val="2B3541"/>
                </a:solidFill>
                <a:latin typeface="Funnel Sans" pitchFamily="34" charset="0"/>
                <a:ea typeface="Funnel Sans" pitchFamily="34" charset="-122"/>
                <a:cs typeface="Funnel Sans" pitchFamily="34" charset="-120"/>
              </a:rPr>
              <a:t>, and </a:t>
            </a:r>
            <a:r>
              <a:rPr lang="en-US" sz="1650" dirty="0">
                <a:solidFill>
                  <a:srgbClr val="2B3541"/>
                </a:solidFill>
                <a:highlight>
                  <a:srgbClr val="EDE8DE"/>
                </a:highlight>
                <a:latin typeface="Consolas" pitchFamily="34" charset="0"/>
                <a:ea typeface="Consolas" pitchFamily="34" charset="-122"/>
                <a:cs typeface="Consolas" pitchFamily="34" charset="-120"/>
              </a:rPr>
              <a:t>thanks</a:t>
            </a:r>
            <a:r>
              <a:rPr lang="en-US" sz="1650" dirty="0">
                <a:solidFill>
                  <a:srgbClr val="2B3541"/>
                </a:solidFill>
                <a:latin typeface="Funnel Sans" pitchFamily="34" charset="0"/>
                <a:ea typeface="Funnel Sans" pitchFamily="34" charset="-122"/>
                <a:cs typeface="Funnel Sans" pitchFamily="34" charset="-120"/>
              </a:rPr>
              <a:t> for seamless conversational flow.</a:t>
            </a:r>
            <a:endParaRPr lang="en-US" sz="1650" dirty="0"/>
          </a:p>
        </p:txBody>
      </p:sp>
      <p:sp>
        <p:nvSpPr>
          <p:cNvPr id="16" name="Shape 12"/>
          <p:cNvSpPr/>
          <p:nvPr/>
        </p:nvSpPr>
        <p:spPr>
          <a:xfrm>
            <a:off x="753427" y="5370433"/>
            <a:ext cx="6454140" cy="2262426"/>
          </a:xfrm>
          <a:prstGeom prst="roundRect">
            <a:avLst>
              <a:gd name="adj" fmla="val 6467"/>
            </a:avLst>
          </a:prstGeom>
          <a:solidFill>
            <a:srgbClr val="FAF5EB"/>
          </a:solidFill>
          <a:ln/>
        </p:spPr>
      </p:sp>
      <p:sp>
        <p:nvSpPr>
          <p:cNvPr id="17" name="Shape 13"/>
          <p:cNvSpPr/>
          <p:nvPr/>
        </p:nvSpPr>
        <p:spPr>
          <a:xfrm>
            <a:off x="753427" y="5339953"/>
            <a:ext cx="6454140" cy="121920"/>
          </a:xfrm>
          <a:prstGeom prst="roundRect">
            <a:avLst>
              <a:gd name="adj" fmla="val 74163"/>
            </a:avLst>
          </a:prstGeom>
          <a:solidFill>
            <a:srgbClr val="3371A5"/>
          </a:solidFill>
          <a:ln/>
        </p:spPr>
      </p:sp>
      <p:sp>
        <p:nvSpPr>
          <p:cNvPr id="18" name="Shape 14"/>
          <p:cNvSpPr/>
          <p:nvPr/>
        </p:nvSpPr>
        <p:spPr>
          <a:xfrm>
            <a:off x="3657600" y="5047536"/>
            <a:ext cx="645795" cy="645795"/>
          </a:xfrm>
          <a:prstGeom prst="roundRect">
            <a:avLst>
              <a:gd name="adj" fmla="val 141593"/>
            </a:avLst>
          </a:prstGeom>
          <a:solidFill>
            <a:srgbClr val="3371A5"/>
          </a:solidFill>
          <a:ln/>
        </p:spPr>
      </p:sp>
      <p:pic>
        <p:nvPicPr>
          <p:cNvPr id="19" name="Image 2" descr="preencoded.png"/>
          <p:cNvPicPr>
            <a:picLocks noChangeAspect="1"/>
          </p:cNvPicPr>
          <p:nvPr/>
        </p:nvPicPr>
        <p:blipFill>
          <a:blip r:embed="rId5"/>
          <a:stretch>
            <a:fillRect/>
          </a:stretch>
        </p:blipFill>
        <p:spPr>
          <a:xfrm>
            <a:off x="3851315" y="5208984"/>
            <a:ext cx="258247" cy="322898"/>
          </a:xfrm>
          <a:prstGeom prst="rect">
            <a:avLst/>
          </a:prstGeom>
        </p:spPr>
      </p:pic>
      <p:sp>
        <p:nvSpPr>
          <p:cNvPr id="20" name="Text 15"/>
          <p:cNvSpPr/>
          <p:nvPr/>
        </p:nvSpPr>
        <p:spPr>
          <a:xfrm>
            <a:off x="999173" y="5908596"/>
            <a:ext cx="3051096" cy="316468"/>
          </a:xfrm>
          <a:prstGeom prst="rect">
            <a:avLst/>
          </a:prstGeom>
          <a:noFill/>
          <a:ln/>
        </p:spPr>
        <p:txBody>
          <a:bodyPr wrap="none" lIns="0" tIns="0" rIns="0" bIns="0" rtlCol="0" anchor="t"/>
          <a:lstStyle/>
          <a:p>
            <a:pPr marL="0" indent="0" algn="l">
              <a:lnSpc>
                <a:spcPts val="2450"/>
              </a:lnSpc>
              <a:buNone/>
            </a:pPr>
            <a:r>
              <a:rPr lang="en-US" sz="1950" dirty="0">
                <a:solidFill>
                  <a:srgbClr val="2B3541"/>
                </a:solidFill>
                <a:latin typeface="Funnel Display" pitchFamily="34" charset="0"/>
                <a:ea typeface="Funnel Display" pitchFamily="34" charset="-122"/>
                <a:cs typeface="Funnel Display" pitchFamily="34" charset="-120"/>
              </a:rPr>
              <a:t>Robust Fallback Handling</a:t>
            </a:r>
            <a:endParaRPr lang="en-US" sz="1950" dirty="0"/>
          </a:p>
        </p:txBody>
      </p:sp>
      <p:sp>
        <p:nvSpPr>
          <p:cNvPr id="21" name="Text 16"/>
          <p:cNvSpPr/>
          <p:nvPr/>
        </p:nvSpPr>
        <p:spPr>
          <a:xfrm>
            <a:off x="999173" y="6354128"/>
            <a:ext cx="5962650" cy="1032986"/>
          </a:xfrm>
          <a:prstGeom prst="rect">
            <a:avLst/>
          </a:prstGeom>
          <a:noFill/>
          <a:ln/>
        </p:spPr>
        <p:txBody>
          <a:bodyPr wrap="square" lIns="0" tIns="0" rIns="0" bIns="0" rtlCol="0" anchor="t"/>
          <a:lstStyle/>
          <a:p>
            <a:pPr marL="0" indent="0" algn="l">
              <a:lnSpc>
                <a:spcPts val="2700"/>
              </a:lnSpc>
              <a:buNone/>
            </a:pPr>
            <a:r>
              <a:rPr lang="en-US" sz="1650" dirty="0">
                <a:solidFill>
                  <a:srgbClr val="2B3541"/>
                </a:solidFill>
                <a:latin typeface="Funnel Sans" pitchFamily="34" charset="0"/>
                <a:ea typeface="Funnel Sans" pitchFamily="34" charset="-122"/>
                <a:cs typeface="Funnel Sans" pitchFamily="34" charset="-120"/>
              </a:rPr>
              <a:t>Ensures a smooth user experience by gracefully managing unrecognized inputs and guiding users back to relevant topics.</a:t>
            </a:r>
            <a:endParaRPr lang="en-US" sz="1650" dirty="0"/>
          </a:p>
        </p:txBody>
      </p:sp>
      <p:sp>
        <p:nvSpPr>
          <p:cNvPr id="22" name="Shape 17"/>
          <p:cNvSpPr/>
          <p:nvPr/>
        </p:nvSpPr>
        <p:spPr>
          <a:xfrm>
            <a:off x="7422833" y="5370433"/>
            <a:ext cx="6454140" cy="2262426"/>
          </a:xfrm>
          <a:prstGeom prst="roundRect">
            <a:avLst>
              <a:gd name="adj" fmla="val 6467"/>
            </a:avLst>
          </a:prstGeom>
          <a:solidFill>
            <a:srgbClr val="FAF5EB"/>
          </a:solidFill>
          <a:ln/>
        </p:spPr>
      </p:sp>
      <p:sp>
        <p:nvSpPr>
          <p:cNvPr id="23" name="Shape 18"/>
          <p:cNvSpPr/>
          <p:nvPr/>
        </p:nvSpPr>
        <p:spPr>
          <a:xfrm>
            <a:off x="7422833" y="5339953"/>
            <a:ext cx="6454140" cy="121920"/>
          </a:xfrm>
          <a:prstGeom prst="roundRect">
            <a:avLst>
              <a:gd name="adj" fmla="val 74163"/>
            </a:avLst>
          </a:prstGeom>
          <a:solidFill>
            <a:srgbClr val="3371A5"/>
          </a:solidFill>
          <a:ln/>
        </p:spPr>
      </p:sp>
      <p:sp>
        <p:nvSpPr>
          <p:cNvPr id="24" name="Shape 19"/>
          <p:cNvSpPr/>
          <p:nvPr/>
        </p:nvSpPr>
        <p:spPr>
          <a:xfrm>
            <a:off x="10327005" y="5047536"/>
            <a:ext cx="645795" cy="645795"/>
          </a:xfrm>
          <a:prstGeom prst="roundRect">
            <a:avLst>
              <a:gd name="adj" fmla="val 141593"/>
            </a:avLst>
          </a:prstGeom>
          <a:solidFill>
            <a:srgbClr val="3371A5"/>
          </a:solidFill>
          <a:ln/>
        </p:spPr>
      </p:sp>
      <p:pic>
        <p:nvPicPr>
          <p:cNvPr id="25" name="Image 3" descr="preencoded.png"/>
          <p:cNvPicPr>
            <a:picLocks noChangeAspect="1"/>
          </p:cNvPicPr>
          <p:nvPr/>
        </p:nvPicPr>
        <p:blipFill>
          <a:blip r:embed="rId6"/>
          <a:stretch>
            <a:fillRect/>
          </a:stretch>
        </p:blipFill>
        <p:spPr>
          <a:xfrm>
            <a:off x="10520720" y="5208984"/>
            <a:ext cx="258247" cy="322898"/>
          </a:xfrm>
          <a:prstGeom prst="rect">
            <a:avLst/>
          </a:prstGeom>
        </p:spPr>
      </p:pic>
      <p:sp>
        <p:nvSpPr>
          <p:cNvPr id="26" name="Text 20"/>
          <p:cNvSpPr/>
          <p:nvPr/>
        </p:nvSpPr>
        <p:spPr>
          <a:xfrm>
            <a:off x="7668578" y="5908596"/>
            <a:ext cx="2532698" cy="316468"/>
          </a:xfrm>
          <a:prstGeom prst="rect">
            <a:avLst/>
          </a:prstGeom>
          <a:noFill/>
          <a:ln/>
        </p:spPr>
        <p:txBody>
          <a:bodyPr wrap="none" lIns="0" tIns="0" rIns="0" bIns="0" rtlCol="0" anchor="t"/>
          <a:lstStyle/>
          <a:p>
            <a:pPr marL="0" indent="0" algn="l">
              <a:lnSpc>
                <a:spcPts val="2450"/>
              </a:lnSpc>
              <a:buNone/>
            </a:pPr>
            <a:r>
              <a:rPr lang="en-US" sz="1950" dirty="0">
                <a:solidFill>
                  <a:srgbClr val="2B3541"/>
                </a:solidFill>
                <a:latin typeface="Funnel Display" pitchFamily="34" charset="0"/>
                <a:ea typeface="Funnel Display" pitchFamily="34" charset="-122"/>
                <a:cs typeface="Funnel Display" pitchFamily="34" charset="-120"/>
              </a:rPr>
              <a:t>Web Integration</a:t>
            </a:r>
            <a:endParaRPr lang="en-US" sz="1950" dirty="0"/>
          </a:p>
        </p:txBody>
      </p:sp>
      <p:sp>
        <p:nvSpPr>
          <p:cNvPr id="27" name="Text 21"/>
          <p:cNvSpPr/>
          <p:nvPr/>
        </p:nvSpPr>
        <p:spPr>
          <a:xfrm>
            <a:off x="7668578" y="6354128"/>
            <a:ext cx="5962650" cy="1032986"/>
          </a:xfrm>
          <a:prstGeom prst="rect">
            <a:avLst/>
          </a:prstGeom>
          <a:noFill/>
          <a:ln/>
        </p:spPr>
        <p:txBody>
          <a:bodyPr wrap="square" lIns="0" tIns="0" rIns="0" bIns="0" rtlCol="0" anchor="t"/>
          <a:lstStyle/>
          <a:p>
            <a:pPr marL="0" indent="0" algn="l">
              <a:lnSpc>
                <a:spcPts val="2700"/>
              </a:lnSpc>
              <a:buNone/>
            </a:pPr>
            <a:r>
              <a:rPr lang="en-US" sz="1650" dirty="0">
                <a:solidFill>
                  <a:srgbClr val="2B3541"/>
                </a:solidFill>
                <a:latin typeface="Funnel Sans" pitchFamily="34" charset="0"/>
                <a:ea typeface="Funnel Sans" pitchFamily="34" charset="-122"/>
                <a:cs typeface="Funnel Sans" pitchFamily="34" charset="-120"/>
              </a:rPr>
              <a:t>Facilitates easy deployment and accessibility through simple integration with Watson Web Chat, minimizing setup complexity.</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43664" y="615910"/>
            <a:ext cx="7274123" cy="624840"/>
          </a:xfrm>
          <a:prstGeom prst="rect">
            <a:avLst/>
          </a:prstGeom>
          <a:noFill/>
          <a:ln/>
        </p:spPr>
        <p:txBody>
          <a:bodyPr wrap="none" lIns="0" tIns="0" rIns="0" bIns="0" rtlCol="0" anchor="t"/>
          <a:lstStyle/>
          <a:p>
            <a:pPr marL="0" indent="0" algn="l">
              <a:lnSpc>
                <a:spcPts val="4900"/>
              </a:lnSpc>
              <a:buNone/>
            </a:pPr>
            <a:r>
              <a:rPr lang="en-US" sz="3900" dirty="0">
                <a:solidFill>
                  <a:srgbClr val="051D3A"/>
                </a:solidFill>
                <a:latin typeface="Funnel Display" pitchFamily="34" charset="0"/>
                <a:ea typeface="Funnel Display" pitchFamily="34" charset="-122"/>
                <a:cs typeface="Funnel Display" pitchFamily="34" charset="-120"/>
              </a:rPr>
              <a:t>Understanding the Dialog Flow</a:t>
            </a:r>
            <a:endParaRPr lang="en-US" sz="3900" dirty="0"/>
          </a:p>
        </p:txBody>
      </p:sp>
      <p:sp>
        <p:nvSpPr>
          <p:cNvPr id="3" name="Text 1"/>
          <p:cNvSpPr/>
          <p:nvPr/>
        </p:nvSpPr>
        <p:spPr>
          <a:xfrm>
            <a:off x="743664" y="1665684"/>
            <a:ext cx="13143071" cy="340043"/>
          </a:xfrm>
          <a:prstGeom prst="rect">
            <a:avLst/>
          </a:prstGeom>
          <a:noFill/>
          <a:ln/>
        </p:spPr>
        <p:txBody>
          <a:bodyPr wrap="none" lIns="0" tIns="0" rIns="0" bIns="0" rtlCol="0" anchor="t"/>
          <a:lstStyle/>
          <a:p>
            <a:pPr marL="0" indent="0" algn="l">
              <a:lnSpc>
                <a:spcPts val="2650"/>
              </a:lnSpc>
              <a:buNone/>
            </a:pPr>
            <a:r>
              <a:rPr lang="en-US" sz="1650" dirty="0">
                <a:solidFill>
                  <a:srgbClr val="2B3541"/>
                </a:solidFill>
                <a:latin typeface="Funnel Sans" pitchFamily="34" charset="0"/>
                <a:ea typeface="Funnel Sans" pitchFamily="34" charset="-122"/>
                <a:cs typeface="Funnel Sans" pitchFamily="34" charset="-120"/>
              </a:rPr>
              <a:t>The chatbot's conversational logic is structured to guide users efficiently from initial interaction to receiving book recommendations.</a:t>
            </a:r>
            <a:endParaRPr lang="en-US" sz="1650" dirty="0"/>
          </a:p>
        </p:txBody>
      </p:sp>
      <p:pic>
        <p:nvPicPr>
          <p:cNvPr id="4" name="Image 0" descr="preencoded.png"/>
          <p:cNvPicPr>
            <a:picLocks noChangeAspect="1"/>
          </p:cNvPicPr>
          <p:nvPr/>
        </p:nvPicPr>
        <p:blipFill>
          <a:blip r:embed="rId3"/>
          <a:stretch>
            <a:fillRect/>
          </a:stretch>
        </p:blipFill>
        <p:spPr>
          <a:xfrm>
            <a:off x="743664" y="2244685"/>
            <a:ext cx="1062276" cy="1274802"/>
          </a:xfrm>
          <a:prstGeom prst="rect">
            <a:avLst/>
          </a:prstGeom>
        </p:spPr>
      </p:pic>
      <p:sp>
        <p:nvSpPr>
          <p:cNvPr id="5" name="Text 2"/>
          <p:cNvSpPr/>
          <p:nvPr/>
        </p:nvSpPr>
        <p:spPr>
          <a:xfrm>
            <a:off x="2018347" y="2457093"/>
            <a:ext cx="2891552" cy="312301"/>
          </a:xfrm>
          <a:prstGeom prst="rect">
            <a:avLst/>
          </a:prstGeom>
          <a:noFill/>
          <a:ln/>
        </p:spPr>
        <p:txBody>
          <a:bodyPr wrap="none" lIns="0" tIns="0" rIns="0" bIns="0" rtlCol="0" anchor="t"/>
          <a:lstStyle/>
          <a:p>
            <a:pPr marL="0" indent="0" algn="l">
              <a:lnSpc>
                <a:spcPts val="2450"/>
              </a:lnSpc>
              <a:buNone/>
            </a:pPr>
            <a:r>
              <a:rPr lang="en-US" sz="1950" dirty="0">
                <a:solidFill>
                  <a:srgbClr val="2B3541"/>
                </a:solidFill>
                <a:latin typeface="Funnel Display" pitchFamily="34" charset="0"/>
                <a:ea typeface="Funnel Display" pitchFamily="34" charset="-122"/>
                <a:cs typeface="Funnel Display" pitchFamily="34" charset="-120"/>
              </a:rPr>
              <a:t>User Initiates Interaction</a:t>
            </a:r>
            <a:endParaRPr lang="en-US" sz="1950" dirty="0"/>
          </a:p>
        </p:txBody>
      </p:sp>
      <p:sp>
        <p:nvSpPr>
          <p:cNvPr id="6" name="Text 3"/>
          <p:cNvSpPr/>
          <p:nvPr/>
        </p:nvSpPr>
        <p:spPr>
          <a:xfrm>
            <a:off x="2018347" y="2896791"/>
            <a:ext cx="11868388" cy="340043"/>
          </a:xfrm>
          <a:prstGeom prst="rect">
            <a:avLst/>
          </a:prstGeom>
          <a:noFill/>
          <a:ln/>
        </p:spPr>
        <p:txBody>
          <a:bodyPr wrap="none" lIns="0" tIns="0" rIns="0" bIns="0" rtlCol="0" anchor="t"/>
          <a:lstStyle/>
          <a:p>
            <a:pPr marL="0" indent="0" algn="l">
              <a:lnSpc>
                <a:spcPts val="2650"/>
              </a:lnSpc>
              <a:buNone/>
            </a:pPr>
            <a:r>
              <a:rPr lang="en-US" sz="1650" dirty="0">
                <a:solidFill>
                  <a:srgbClr val="2B3541"/>
                </a:solidFill>
                <a:latin typeface="Funnel Sans" pitchFamily="34" charset="0"/>
                <a:ea typeface="Funnel Sans" pitchFamily="34" charset="-122"/>
                <a:cs typeface="Funnel Sans" pitchFamily="34" charset="-120"/>
              </a:rPr>
              <a:t>The conversation begins with a user greeting or a direct request for a book suggestion.</a:t>
            </a:r>
            <a:endParaRPr lang="en-US" sz="1650" dirty="0"/>
          </a:p>
        </p:txBody>
      </p:sp>
      <p:pic>
        <p:nvPicPr>
          <p:cNvPr id="7" name="Image 1" descr="preencoded.png"/>
          <p:cNvPicPr>
            <a:picLocks noChangeAspect="1"/>
          </p:cNvPicPr>
          <p:nvPr/>
        </p:nvPicPr>
        <p:blipFill>
          <a:blip r:embed="rId4"/>
          <a:stretch>
            <a:fillRect/>
          </a:stretch>
        </p:blipFill>
        <p:spPr>
          <a:xfrm>
            <a:off x="743664" y="3519488"/>
            <a:ext cx="1062276" cy="1274802"/>
          </a:xfrm>
          <a:prstGeom prst="rect">
            <a:avLst/>
          </a:prstGeom>
        </p:spPr>
      </p:pic>
      <p:sp>
        <p:nvSpPr>
          <p:cNvPr id="8" name="Text 4"/>
          <p:cNvSpPr/>
          <p:nvPr/>
        </p:nvSpPr>
        <p:spPr>
          <a:xfrm>
            <a:off x="2018347" y="3731895"/>
            <a:ext cx="3008590" cy="312301"/>
          </a:xfrm>
          <a:prstGeom prst="rect">
            <a:avLst/>
          </a:prstGeom>
          <a:noFill/>
          <a:ln/>
        </p:spPr>
        <p:txBody>
          <a:bodyPr wrap="none" lIns="0" tIns="0" rIns="0" bIns="0" rtlCol="0" anchor="t"/>
          <a:lstStyle/>
          <a:p>
            <a:pPr marL="0" indent="0" algn="l">
              <a:lnSpc>
                <a:spcPts val="2450"/>
              </a:lnSpc>
              <a:buNone/>
            </a:pPr>
            <a:r>
              <a:rPr lang="en-US" sz="1950" dirty="0">
                <a:solidFill>
                  <a:srgbClr val="2B3541"/>
                </a:solidFill>
                <a:latin typeface="Funnel Display" pitchFamily="34" charset="0"/>
                <a:ea typeface="Funnel Display" pitchFamily="34" charset="-122"/>
                <a:cs typeface="Funnel Display" pitchFamily="34" charset="-120"/>
              </a:rPr>
              <a:t>Assistant Identifies Genre</a:t>
            </a:r>
            <a:endParaRPr lang="en-US" sz="1950" dirty="0"/>
          </a:p>
        </p:txBody>
      </p:sp>
      <p:sp>
        <p:nvSpPr>
          <p:cNvPr id="9" name="Text 5"/>
          <p:cNvSpPr/>
          <p:nvPr/>
        </p:nvSpPr>
        <p:spPr>
          <a:xfrm>
            <a:off x="2018347" y="4171593"/>
            <a:ext cx="11868388" cy="347663"/>
          </a:xfrm>
          <a:prstGeom prst="rect">
            <a:avLst/>
          </a:prstGeom>
          <a:noFill/>
          <a:ln/>
        </p:spPr>
        <p:txBody>
          <a:bodyPr wrap="none" lIns="0" tIns="0" rIns="0" bIns="0" rtlCol="0" anchor="t"/>
          <a:lstStyle/>
          <a:p>
            <a:pPr marL="0" indent="0" algn="l">
              <a:lnSpc>
                <a:spcPts val="2650"/>
              </a:lnSpc>
              <a:buNone/>
            </a:pPr>
            <a:r>
              <a:rPr lang="en-US" sz="1650" dirty="0">
                <a:solidFill>
                  <a:srgbClr val="2B3541"/>
                </a:solidFill>
                <a:latin typeface="Funnel Sans" pitchFamily="34" charset="0"/>
                <a:ea typeface="Funnel Sans" pitchFamily="34" charset="-122"/>
                <a:cs typeface="Funnel Sans" pitchFamily="34" charset="-120"/>
              </a:rPr>
              <a:t>Watson Assistant's natural language processing detects the user's preferred genre using the pre-defined </a:t>
            </a:r>
            <a:r>
              <a:rPr lang="en-US" sz="1650" dirty="0">
                <a:solidFill>
                  <a:srgbClr val="2B3541"/>
                </a:solidFill>
                <a:highlight>
                  <a:srgbClr val="EDE8DE"/>
                </a:highlight>
                <a:latin typeface="Consolas" pitchFamily="34" charset="0"/>
                <a:ea typeface="Consolas" pitchFamily="34" charset="-122"/>
                <a:cs typeface="Consolas" pitchFamily="34" charset="-120"/>
              </a:rPr>
              <a:t>@genre</a:t>
            </a:r>
            <a:r>
              <a:rPr lang="en-US" sz="1650" dirty="0">
                <a:solidFill>
                  <a:srgbClr val="2B3541"/>
                </a:solidFill>
                <a:latin typeface="Funnel Sans" pitchFamily="34" charset="0"/>
                <a:ea typeface="Funnel Sans" pitchFamily="34" charset="-122"/>
                <a:cs typeface="Funnel Sans" pitchFamily="34" charset="-120"/>
              </a:rPr>
              <a:t> entity.</a:t>
            </a:r>
            <a:endParaRPr lang="en-US" sz="1650" dirty="0"/>
          </a:p>
        </p:txBody>
      </p:sp>
      <p:pic>
        <p:nvPicPr>
          <p:cNvPr id="10" name="Image 2" descr="preencoded.png"/>
          <p:cNvPicPr>
            <a:picLocks noChangeAspect="1"/>
          </p:cNvPicPr>
          <p:nvPr/>
        </p:nvPicPr>
        <p:blipFill>
          <a:blip r:embed="rId5"/>
          <a:stretch>
            <a:fillRect/>
          </a:stretch>
        </p:blipFill>
        <p:spPr>
          <a:xfrm>
            <a:off x="743664" y="4794290"/>
            <a:ext cx="1062276" cy="1274802"/>
          </a:xfrm>
          <a:prstGeom prst="rect">
            <a:avLst/>
          </a:prstGeom>
        </p:spPr>
      </p:pic>
      <p:sp>
        <p:nvSpPr>
          <p:cNvPr id="11" name="Text 6"/>
          <p:cNvSpPr/>
          <p:nvPr/>
        </p:nvSpPr>
        <p:spPr>
          <a:xfrm>
            <a:off x="2018347" y="5006697"/>
            <a:ext cx="3248858" cy="312301"/>
          </a:xfrm>
          <a:prstGeom prst="rect">
            <a:avLst/>
          </a:prstGeom>
          <a:noFill/>
          <a:ln/>
        </p:spPr>
        <p:txBody>
          <a:bodyPr wrap="none" lIns="0" tIns="0" rIns="0" bIns="0" rtlCol="0" anchor="t"/>
          <a:lstStyle/>
          <a:p>
            <a:pPr marL="0" indent="0" algn="l">
              <a:lnSpc>
                <a:spcPts val="2450"/>
              </a:lnSpc>
              <a:buNone/>
            </a:pPr>
            <a:r>
              <a:rPr lang="en-US" sz="1950" dirty="0">
                <a:solidFill>
                  <a:srgbClr val="2B3541"/>
                </a:solidFill>
                <a:latin typeface="Funnel Display" pitchFamily="34" charset="0"/>
                <a:ea typeface="Funnel Display" pitchFamily="34" charset="-122"/>
                <a:cs typeface="Funnel Display" pitchFamily="34" charset="-120"/>
              </a:rPr>
              <a:t>Book Suggestions Provided</a:t>
            </a:r>
            <a:endParaRPr lang="en-US" sz="1950" dirty="0"/>
          </a:p>
        </p:txBody>
      </p:sp>
      <p:sp>
        <p:nvSpPr>
          <p:cNvPr id="12" name="Text 7"/>
          <p:cNvSpPr/>
          <p:nvPr/>
        </p:nvSpPr>
        <p:spPr>
          <a:xfrm>
            <a:off x="2018347" y="5446395"/>
            <a:ext cx="11868388" cy="340043"/>
          </a:xfrm>
          <a:prstGeom prst="rect">
            <a:avLst/>
          </a:prstGeom>
          <a:noFill/>
          <a:ln/>
        </p:spPr>
        <p:txBody>
          <a:bodyPr wrap="none" lIns="0" tIns="0" rIns="0" bIns="0" rtlCol="0" anchor="t"/>
          <a:lstStyle/>
          <a:p>
            <a:pPr marL="0" indent="0" algn="l">
              <a:lnSpc>
                <a:spcPts val="2650"/>
              </a:lnSpc>
              <a:buNone/>
            </a:pPr>
            <a:r>
              <a:rPr lang="en-US" sz="1650" dirty="0">
                <a:solidFill>
                  <a:srgbClr val="2B3541"/>
                </a:solidFill>
                <a:latin typeface="Funnel Sans" pitchFamily="34" charset="0"/>
                <a:ea typeface="Funnel Sans" pitchFamily="34" charset="-122"/>
                <a:cs typeface="Funnel Sans" pitchFamily="34" charset="-120"/>
              </a:rPr>
              <a:t>The chatbot dynamically responds with relevant book titles based on the identified genre.</a:t>
            </a:r>
            <a:endParaRPr lang="en-US" sz="1650" dirty="0"/>
          </a:p>
        </p:txBody>
      </p:sp>
      <p:pic>
        <p:nvPicPr>
          <p:cNvPr id="13" name="Image 3" descr="preencoded.png"/>
          <p:cNvPicPr>
            <a:picLocks noChangeAspect="1"/>
          </p:cNvPicPr>
          <p:nvPr/>
        </p:nvPicPr>
        <p:blipFill>
          <a:blip r:embed="rId6"/>
          <a:stretch>
            <a:fillRect/>
          </a:stretch>
        </p:blipFill>
        <p:spPr>
          <a:xfrm>
            <a:off x="743664" y="6069092"/>
            <a:ext cx="1062276" cy="1544598"/>
          </a:xfrm>
          <a:prstGeom prst="rect">
            <a:avLst/>
          </a:prstGeom>
        </p:spPr>
      </p:pic>
      <p:sp>
        <p:nvSpPr>
          <p:cNvPr id="14" name="Text 8"/>
          <p:cNvSpPr/>
          <p:nvPr/>
        </p:nvSpPr>
        <p:spPr>
          <a:xfrm>
            <a:off x="2018347" y="6281499"/>
            <a:ext cx="3890724" cy="312301"/>
          </a:xfrm>
          <a:prstGeom prst="rect">
            <a:avLst/>
          </a:prstGeom>
          <a:noFill/>
          <a:ln/>
        </p:spPr>
        <p:txBody>
          <a:bodyPr wrap="none" lIns="0" tIns="0" rIns="0" bIns="0" rtlCol="0" anchor="t"/>
          <a:lstStyle/>
          <a:p>
            <a:pPr marL="0" indent="0" algn="l">
              <a:lnSpc>
                <a:spcPts val="2450"/>
              </a:lnSpc>
              <a:buNone/>
            </a:pPr>
            <a:r>
              <a:rPr lang="en-US" sz="1950" dirty="0">
                <a:solidFill>
                  <a:srgbClr val="2B3541"/>
                </a:solidFill>
                <a:latin typeface="Funnel Display" pitchFamily="34" charset="0"/>
                <a:ea typeface="Funnel Display" pitchFamily="34" charset="-122"/>
                <a:cs typeface="Funnel Display" pitchFamily="34" charset="-120"/>
              </a:rPr>
              <a:t>Fallback for Unrecognized Inputs</a:t>
            </a:r>
            <a:endParaRPr lang="en-US" sz="1950" dirty="0"/>
          </a:p>
        </p:txBody>
      </p:sp>
      <p:sp>
        <p:nvSpPr>
          <p:cNvPr id="15" name="Text 9"/>
          <p:cNvSpPr/>
          <p:nvPr/>
        </p:nvSpPr>
        <p:spPr>
          <a:xfrm>
            <a:off x="2018347" y="6721197"/>
            <a:ext cx="11868388" cy="680085"/>
          </a:xfrm>
          <a:prstGeom prst="rect">
            <a:avLst/>
          </a:prstGeom>
          <a:noFill/>
          <a:ln/>
        </p:spPr>
        <p:txBody>
          <a:bodyPr wrap="square" lIns="0" tIns="0" rIns="0" bIns="0" rtlCol="0" anchor="t"/>
          <a:lstStyle/>
          <a:p>
            <a:pPr marL="0" indent="0" algn="l">
              <a:lnSpc>
                <a:spcPts val="2650"/>
              </a:lnSpc>
              <a:buNone/>
            </a:pPr>
            <a:r>
              <a:rPr lang="en-US" sz="1650" dirty="0">
                <a:solidFill>
                  <a:srgbClr val="2B3541"/>
                </a:solidFill>
                <a:latin typeface="Funnel Sans" pitchFamily="34" charset="0"/>
                <a:ea typeface="Funnel Sans" pitchFamily="34" charset="-122"/>
                <a:cs typeface="Funnel Sans" pitchFamily="34" charset="-120"/>
              </a:rPr>
              <a:t>A dedicated fallback node intelligently handles any inputs that the assistant does not recognize, maintaining a helpful interaction.</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07219" y="477083"/>
            <a:ext cx="5715119" cy="510302"/>
          </a:xfrm>
          <a:prstGeom prst="rect">
            <a:avLst/>
          </a:prstGeom>
          <a:noFill/>
          <a:ln/>
        </p:spPr>
        <p:txBody>
          <a:bodyPr wrap="none" lIns="0" tIns="0" rIns="0" bIns="0" rtlCol="0" anchor="t"/>
          <a:lstStyle/>
          <a:p>
            <a:pPr marL="0" indent="0" algn="l">
              <a:lnSpc>
                <a:spcPts val="4000"/>
              </a:lnSpc>
              <a:buNone/>
            </a:pPr>
            <a:r>
              <a:rPr lang="en-US" sz="3200" dirty="0">
                <a:solidFill>
                  <a:srgbClr val="051D3A"/>
                </a:solidFill>
                <a:latin typeface="Funnel Display" pitchFamily="34" charset="0"/>
                <a:ea typeface="Funnel Display" pitchFamily="34" charset="-122"/>
                <a:cs typeface="Funnel Display" pitchFamily="34" charset="-120"/>
              </a:rPr>
              <a:t>Seamless Website Integration</a:t>
            </a:r>
            <a:endParaRPr lang="en-US" sz="3200" dirty="0"/>
          </a:p>
        </p:txBody>
      </p:sp>
      <p:sp>
        <p:nvSpPr>
          <p:cNvPr id="3" name="Text 1"/>
          <p:cNvSpPr/>
          <p:nvPr/>
        </p:nvSpPr>
        <p:spPr>
          <a:xfrm>
            <a:off x="607219" y="1334333"/>
            <a:ext cx="13415963" cy="277535"/>
          </a:xfrm>
          <a:prstGeom prst="rect">
            <a:avLst/>
          </a:prstGeom>
          <a:noFill/>
          <a:ln/>
        </p:spPr>
        <p:txBody>
          <a:bodyPr wrap="none" lIns="0" tIns="0" rIns="0" bIns="0" rtlCol="0" anchor="t"/>
          <a:lstStyle/>
          <a:p>
            <a:pPr marL="0" indent="0" algn="l">
              <a:lnSpc>
                <a:spcPts val="2150"/>
              </a:lnSpc>
              <a:buNone/>
            </a:pPr>
            <a:r>
              <a:rPr lang="en-US" sz="1350" dirty="0">
                <a:solidFill>
                  <a:srgbClr val="2B3541"/>
                </a:solidFill>
                <a:latin typeface="Funnel Sans" pitchFamily="34" charset="0"/>
                <a:ea typeface="Funnel Sans" pitchFamily="34" charset="-122"/>
                <a:cs typeface="Funnel Sans" pitchFamily="34" charset="-120"/>
              </a:rPr>
              <a:t>Integrating the chatbot into a website is straightforward, leveraging the power of Watson Web Chat for a client-side solution.</a:t>
            </a:r>
            <a:endParaRPr lang="en-US" sz="1350" dirty="0"/>
          </a:p>
        </p:txBody>
      </p:sp>
      <p:sp>
        <p:nvSpPr>
          <p:cNvPr id="4" name="Shape 2"/>
          <p:cNvSpPr/>
          <p:nvPr/>
        </p:nvSpPr>
        <p:spPr>
          <a:xfrm>
            <a:off x="607219" y="2002155"/>
            <a:ext cx="6496288" cy="1376363"/>
          </a:xfrm>
          <a:prstGeom prst="roundRect">
            <a:avLst>
              <a:gd name="adj" fmla="val 5295"/>
            </a:avLst>
          </a:prstGeom>
          <a:solidFill>
            <a:srgbClr val="FAF5EB"/>
          </a:solidFill>
          <a:ln w="22860">
            <a:solidFill>
              <a:srgbClr val="D5CDBE"/>
            </a:solidFill>
            <a:prstDash val="solid"/>
          </a:ln>
        </p:spPr>
      </p:sp>
      <p:sp>
        <p:nvSpPr>
          <p:cNvPr id="5" name="Text 3"/>
          <p:cNvSpPr/>
          <p:nvPr/>
        </p:nvSpPr>
        <p:spPr>
          <a:xfrm>
            <a:off x="803553" y="2198489"/>
            <a:ext cx="2205395" cy="255151"/>
          </a:xfrm>
          <a:prstGeom prst="rect">
            <a:avLst/>
          </a:prstGeom>
          <a:noFill/>
          <a:ln/>
        </p:spPr>
        <p:txBody>
          <a:bodyPr wrap="none" lIns="0" tIns="0" rIns="0" bIns="0" rtlCol="0" anchor="t"/>
          <a:lstStyle/>
          <a:p>
            <a:pPr marL="0" indent="0" algn="l">
              <a:lnSpc>
                <a:spcPts val="2000"/>
              </a:lnSpc>
              <a:buNone/>
            </a:pPr>
            <a:r>
              <a:rPr lang="en-US" sz="1600" dirty="0">
                <a:solidFill>
                  <a:srgbClr val="2B3541"/>
                </a:solidFill>
                <a:latin typeface="Funnel Display" pitchFamily="34" charset="0"/>
                <a:ea typeface="Funnel Display" pitchFamily="34" charset="-122"/>
                <a:cs typeface="Funnel Display" pitchFamily="34" charset="-120"/>
              </a:rPr>
              <a:t>Script Tag Deployment</a:t>
            </a:r>
            <a:endParaRPr lang="en-US" sz="1600" dirty="0"/>
          </a:p>
        </p:txBody>
      </p:sp>
      <p:sp>
        <p:nvSpPr>
          <p:cNvPr id="6" name="Text 4"/>
          <p:cNvSpPr/>
          <p:nvPr/>
        </p:nvSpPr>
        <p:spPr>
          <a:xfrm>
            <a:off x="803553" y="2627114"/>
            <a:ext cx="6103620" cy="555069"/>
          </a:xfrm>
          <a:prstGeom prst="rect">
            <a:avLst/>
          </a:prstGeom>
          <a:noFill/>
          <a:ln/>
        </p:spPr>
        <p:txBody>
          <a:bodyPr wrap="square" lIns="0" tIns="0" rIns="0" bIns="0" rtlCol="0" anchor="t"/>
          <a:lstStyle/>
          <a:p>
            <a:pPr marL="0" indent="0" algn="l">
              <a:lnSpc>
                <a:spcPts val="2150"/>
              </a:lnSpc>
              <a:buNone/>
            </a:pPr>
            <a:r>
              <a:rPr lang="en-US" sz="1350" dirty="0">
                <a:solidFill>
                  <a:srgbClr val="2B3541"/>
                </a:solidFill>
                <a:latin typeface="Funnel Sans" pitchFamily="34" charset="0"/>
                <a:ea typeface="Funnel Sans" pitchFamily="34" charset="-122"/>
                <a:cs typeface="Funnel Sans" pitchFamily="34" charset="-120"/>
              </a:rPr>
              <a:t>The chatbot is embedded into any webpage simply by adding a script tag, streamlining the deployment process.</a:t>
            </a:r>
            <a:endParaRPr lang="en-US" sz="1350" dirty="0"/>
          </a:p>
        </p:txBody>
      </p:sp>
      <p:sp>
        <p:nvSpPr>
          <p:cNvPr id="7" name="Shape 5"/>
          <p:cNvSpPr/>
          <p:nvPr/>
        </p:nvSpPr>
        <p:spPr>
          <a:xfrm>
            <a:off x="607219" y="3551992"/>
            <a:ext cx="6496288" cy="1376363"/>
          </a:xfrm>
          <a:prstGeom prst="roundRect">
            <a:avLst>
              <a:gd name="adj" fmla="val 5295"/>
            </a:avLst>
          </a:prstGeom>
          <a:solidFill>
            <a:srgbClr val="FAF5EB"/>
          </a:solidFill>
          <a:ln w="22860">
            <a:solidFill>
              <a:srgbClr val="D5CDBE"/>
            </a:solidFill>
            <a:prstDash val="solid"/>
          </a:ln>
        </p:spPr>
      </p:sp>
      <p:sp>
        <p:nvSpPr>
          <p:cNvPr id="8" name="Text 6"/>
          <p:cNvSpPr/>
          <p:nvPr/>
        </p:nvSpPr>
        <p:spPr>
          <a:xfrm>
            <a:off x="803553" y="3748326"/>
            <a:ext cx="2393156" cy="255151"/>
          </a:xfrm>
          <a:prstGeom prst="rect">
            <a:avLst/>
          </a:prstGeom>
          <a:noFill/>
          <a:ln/>
        </p:spPr>
        <p:txBody>
          <a:bodyPr wrap="none" lIns="0" tIns="0" rIns="0" bIns="0" rtlCol="0" anchor="t"/>
          <a:lstStyle/>
          <a:p>
            <a:pPr marL="0" indent="0" algn="l">
              <a:lnSpc>
                <a:spcPts val="2000"/>
              </a:lnSpc>
              <a:buNone/>
            </a:pPr>
            <a:r>
              <a:rPr lang="en-US" sz="1600" dirty="0">
                <a:solidFill>
                  <a:srgbClr val="2B3541"/>
                </a:solidFill>
                <a:latin typeface="Funnel Display" pitchFamily="34" charset="0"/>
                <a:ea typeface="Funnel Display" pitchFamily="34" charset="-122"/>
                <a:cs typeface="Funnel Display" pitchFamily="34" charset="-120"/>
              </a:rPr>
              <a:t>Non-Intrusive Placement</a:t>
            </a:r>
            <a:endParaRPr lang="en-US" sz="1600" dirty="0"/>
          </a:p>
        </p:txBody>
      </p:sp>
      <p:sp>
        <p:nvSpPr>
          <p:cNvPr id="9" name="Text 7"/>
          <p:cNvSpPr/>
          <p:nvPr/>
        </p:nvSpPr>
        <p:spPr>
          <a:xfrm>
            <a:off x="803553" y="4176951"/>
            <a:ext cx="6103620" cy="555069"/>
          </a:xfrm>
          <a:prstGeom prst="rect">
            <a:avLst/>
          </a:prstGeom>
          <a:noFill/>
          <a:ln/>
        </p:spPr>
        <p:txBody>
          <a:bodyPr wrap="square" lIns="0" tIns="0" rIns="0" bIns="0" rtlCol="0" anchor="t"/>
          <a:lstStyle/>
          <a:p>
            <a:pPr marL="0" indent="0" algn="l">
              <a:lnSpc>
                <a:spcPts val="2150"/>
              </a:lnSpc>
              <a:buNone/>
            </a:pPr>
            <a:r>
              <a:rPr lang="en-US" sz="1350" dirty="0">
                <a:solidFill>
                  <a:srgbClr val="2B3541"/>
                </a:solidFill>
                <a:latin typeface="Funnel Sans" pitchFamily="34" charset="0"/>
                <a:ea typeface="Funnel Sans" pitchFamily="34" charset="-122"/>
                <a:cs typeface="Funnel Sans" pitchFamily="34" charset="-120"/>
              </a:rPr>
              <a:t>The chatbot widget conveniently appears in the bottom-right corner of the site, ensuring accessibility without disrupting content.</a:t>
            </a:r>
            <a:endParaRPr lang="en-US" sz="1350" dirty="0"/>
          </a:p>
        </p:txBody>
      </p:sp>
      <p:sp>
        <p:nvSpPr>
          <p:cNvPr id="10" name="Shape 8"/>
          <p:cNvSpPr/>
          <p:nvPr/>
        </p:nvSpPr>
        <p:spPr>
          <a:xfrm>
            <a:off x="607219" y="5101828"/>
            <a:ext cx="6496288" cy="1376363"/>
          </a:xfrm>
          <a:prstGeom prst="roundRect">
            <a:avLst>
              <a:gd name="adj" fmla="val 5295"/>
            </a:avLst>
          </a:prstGeom>
          <a:solidFill>
            <a:srgbClr val="FAF5EB"/>
          </a:solidFill>
          <a:ln w="22860">
            <a:solidFill>
              <a:srgbClr val="D5CDBE"/>
            </a:solidFill>
            <a:prstDash val="solid"/>
          </a:ln>
        </p:spPr>
      </p:sp>
      <p:sp>
        <p:nvSpPr>
          <p:cNvPr id="11" name="Text 9"/>
          <p:cNvSpPr/>
          <p:nvPr/>
        </p:nvSpPr>
        <p:spPr>
          <a:xfrm>
            <a:off x="803553" y="5298162"/>
            <a:ext cx="2478881" cy="255151"/>
          </a:xfrm>
          <a:prstGeom prst="rect">
            <a:avLst/>
          </a:prstGeom>
          <a:noFill/>
          <a:ln/>
        </p:spPr>
        <p:txBody>
          <a:bodyPr wrap="none" lIns="0" tIns="0" rIns="0" bIns="0" rtlCol="0" anchor="t"/>
          <a:lstStyle/>
          <a:p>
            <a:pPr marL="0" indent="0" algn="l">
              <a:lnSpc>
                <a:spcPts val="2000"/>
              </a:lnSpc>
              <a:buNone/>
            </a:pPr>
            <a:r>
              <a:rPr lang="en-US" sz="1600" dirty="0">
                <a:solidFill>
                  <a:srgbClr val="2B3541"/>
                </a:solidFill>
                <a:latin typeface="Funnel Display" pitchFamily="34" charset="0"/>
                <a:ea typeface="Funnel Display" pitchFamily="34" charset="-122"/>
                <a:cs typeface="Funnel Display" pitchFamily="34" charset="-120"/>
              </a:rPr>
              <a:t>Browser-Based Operation</a:t>
            </a:r>
            <a:endParaRPr lang="en-US" sz="1600" dirty="0"/>
          </a:p>
        </p:txBody>
      </p:sp>
      <p:sp>
        <p:nvSpPr>
          <p:cNvPr id="12" name="Text 10"/>
          <p:cNvSpPr/>
          <p:nvPr/>
        </p:nvSpPr>
        <p:spPr>
          <a:xfrm>
            <a:off x="803553" y="5726787"/>
            <a:ext cx="6103620" cy="555069"/>
          </a:xfrm>
          <a:prstGeom prst="rect">
            <a:avLst/>
          </a:prstGeom>
          <a:noFill/>
          <a:ln/>
        </p:spPr>
        <p:txBody>
          <a:bodyPr wrap="square" lIns="0" tIns="0" rIns="0" bIns="0" rtlCol="0" anchor="t"/>
          <a:lstStyle/>
          <a:p>
            <a:pPr marL="0" indent="0" algn="l">
              <a:lnSpc>
                <a:spcPts val="2150"/>
              </a:lnSpc>
              <a:buNone/>
            </a:pPr>
            <a:r>
              <a:rPr lang="en-US" sz="1350" dirty="0">
                <a:solidFill>
                  <a:srgbClr val="2B3541"/>
                </a:solidFill>
                <a:latin typeface="Funnel Sans" pitchFamily="34" charset="0"/>
                <a:ea typeface="Funnel Sans" pitchFamily="34" charset="-122"/>
                <a:cs typeface="Funnel Sans" pitchFamily="34" charset="-120"/>
              </a:rPr>
              <a:t>Requires no backend code, functioning entirely within the user's browser for quick and easy setup.</a:t>
            </a:r>
            <a:endParaRPr lang="en-US" sz="1350" dirty="0"/>
          </a:p>
        </p:txBody>
      </p:sp>
      <p:pic>
        <p:nvPicPr>
          <p:cNvPr id="13" name="Image 0" descr="preencoded.png"/>
          <p:cNvPicPr>
            <a:picLocks noChangeAspect="1"/>
          </p:cNvPicPr>
          <p:nvPr/>
        </p:nvPicPr>
        <p:blipFill>
          <a:blip r:embed="rId3"/>
          <a:stretch>
            <a:fillRect/>
          </a:stretch>
        </p:blipFill>
        <p:spPr>
          <a:xfrm>
            <a:off x="7534513" y="2002155"/>
            <a:ext cx="6496288" cy="649628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92160"/>
          </a:xfrm>
          <a:prstGeom prst="rect">
            <a:avLst/>
          </a:prstGeom>
        </p:spPr>
      </p:pic>
      <p:sp>
        <p:nvSpPr>
          <p:cNvPr id="3" name="Text 0"/>
          <p:cNvSpPr/>
          <p:nvPr/>
        </p:nvSpPr>
        <p:spPr>
          <a:xfrm>
            <a:off x="837724" y="6499696"/>
            <a:ext cx="5632490" cy="580030"/>
          </a:xfrm>
          <a:prstGeom prst="rect">
            <a:avLst/>
          </a:prstGeom>
          <a:noFill/>
          <a:ln/>
        </p:spPr>
        <p:txBody>
          <a:bodyPr wrap="none" lIns="0" tIns="0" rIns="0" bIns="0" rtlCol="0" anchor="t"/>
          <a:lstStyle/>
          <a:p>
            <a:pPr marL="0" indent="0" algn="l">
              <a:lnSpc>
                <a:spcPts val="5500"/>
              </a:lnSpc>
              <a:buNone/>
            </a:pPr>
            <a:r>
              <a:rPr lang="en-US" sz="4400" dirty="0">
                <a:solidFill>
                  <a:srgbClr val="051D3A"/>
                </a:solidFill>
                <a:latin typeface="Funnel Display" pitchFamily="34" charset="0"/>
                <a:ea typeface="Funnel Display" pitchFamily="34" charset="-122"/>
                <a:cs typeface="Funnel Display" pitchFamily="34" charset="-120"/>
              </a:rPr>
              <a:t>Output Screenshot</a:t>
            </a:r>
            <a:endParaRPr lang="en-US" sz="4400" dirty="0"/>
          </a:p>
        </p:txBody>
      </p:sp>
      <p:sp>
        <p:nvSpPr>
          <p:cNvPr id="4" name="Text 1"/>
          <p:cNvSpPr/>
          <p:nvPr/>
        </p:nvSpPr>
        <p:spPr>
          <a:xfrm>
            <a:off x="837724" y="7376706"/>
            <a:ext cx="12954952" cy="569004"/>
          </a:xfrm>
          <a:prstGeom prst="rect">
            <a:avLst/>
          </a:prstGeom>
          <a:noFill/>
          <a:ln/>
        </p:spPr>
        <p:txBody>
          <a:bodyPr wrap="none" lIns="0" tIns="0" rIns="0" bIns="0" rtlCol="0" anchor="t"/>
          <a:lstStyle/>
          <a:p>
            <a:pPr marL="0" indent="0" algn="l">
              <a:lnSpc>
                <a:spcPts val="3000"/>
              </a:lnSpc>
              <a:buNone/>
            </a:pPr>
            <a:r>
              <a:rPr lang="en-US" sz="1850" dirty="0">
                <a:solidFill>
                  <a:srgbClr val="2B3541"/>
                </a:solidFill>
                <a:latin typeface="Funnel Sans" pitchFamily="34" charset="0"/>
                <a:ea typeface="Funnel Sans" pitchFamily="34" charset="-122"/>
                <a:cs typeface="Funnel Sans" pitchFamily="34" charset="-120"/>
              </a:rPr>
              <a:t>See the Book Recommendation Chatbot in action, demonstrating its intuitive interface and genre-based suggestions.</a:t>
            </a:r>
            <a:endParaRPr lang="en-US" sz="1850" dirty="0"/>
          </a:p>
        </p:txBody>
      </p:sp>
      <p:pic>
        <p:nvPicPr>
          <p:cNvPr id="6" name="Picture 5" descr="A screenshot of a book&#10;&#10;AI-generated content may be incorrect.">
            <a:extLst>
              <a:ext uri="{FF2B5EF4-FFF2-40B4-BE49-F238E27FC236}">
                <a16:creationId xmlns:a16="http://schemas.microsoft.com/office/drawing/2014/main" id="{333EE73D-09B2-E5D9-260C-D8C2A3F51949}"/>
              </a:ext>
            </a:extLst>
          </p:cNvPr>
          <p:cNvPicPr>
            <a:picLocks noChangeAspect="1"/>
          </p:cNvPicPr>
          <p:nvPr/>
        </p:nvPicPr>
        <p:blipFill>
          <a:blip r:embed="rId4"/>
          <a:stretch>
            <a:fillRect/>
          </a:stretch>
        </p:blipFill>
        <p:spPr>
          <a:xfrm>
            <a:off x="0" y="-2788"/>
            <a:ext cx="14630400" cy="649936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1964531"/>
            <a:ext cx="7184231" cy="704017"/>
          </a:xfrm>
          <a:prstGeom prst="rect">
            <a:avLst/>
          </a:prstGeom>
          <a:noFill/>
          <a:ln/>
        </p:spPr>
        <p:txBody>
          <a:bodyPr wrap="none" lIns="0" tIns="0" rIns="0" bIns="0" rtlCol="0" anchor="t"/>
          <a:lstStyle/>
          <a:p>
            <a:pPr marL="0" indent="0" algn="l">
              <a:lnSpc>
                <a:spcPts val="5500"/>
              </a:lnSpc>
              <a:buNone/>
            </a:pPr>
            <a:r>
              <a:rPr lang="en-US" sz="4400" dirty="0">
                <a:solidFill>
                  <a:srgbClr val="051D3A"/>
                </a:solidFill>
                <a:latin typeface="Funnel Display" pitchFamily="34" charset="0"/>
                <a:ea typeface="Funnel Display" pitchFamily="34" charset="-122"/>
                <a:cs typeface="Funnel Display" pitchFamily="34" charset="-120"/>
              </a:rPr>
              <a:t>Conclusion &amp; Future Scope</a:t>
            </a:r>
            <a:endParaRPr lang="en-US" sz="4400" dirty="0"/>
          </a:p>
        </p:txBody>
      </p:sp>
      <p:sp>
        <p:nvSpPr>
          <p:cNvPr id="3" name="Text 1"/>
          <p:cNvSpPr/>
          <p:nvPr/>
        </p:nvSpPr>
        <p:spPr>
          <a:xfrm>
            <a:off x="837724" y="3147298"/>
            <a:ext cx="12954952" cy="766048"/>
          </a:xfrm>
          <a:prstGeom prst="rect">
            <a:avLst/>
          </a:prstGeom>
          <a:noFill/>
          <a:ln/>
        </p:spPr>
        <p:txBody>
          <a:bodyPr wrap="square" lIns="0" tIns="0" rIns="0" bIns="0" rtlCol="0" anchor="t"/>
          <a:lstStyle/>
          <a:p>
            <a:pPr marL="0" indent="0" algn="l">
              <a:lnSpc>
                <a:spcPts val="3000"/>
              </a:lnSpc>
              <a:buNone/>
            </a:pPr>
            <a:r>
              <a:rPr lang="en-US" sz="1850" dirty="0">
                <a:solidFill>
                  <a:srgbClr val="2B3541"/>
                </a:solidFill>
                <a:latin typeface="Funnel Sans" pitchFamily="34" charset="0"/>
                <a:ea typeface="Funnel Sans" pitchFamily="34" charset="-122"/>
                <a:cs typeface="Funnel Sans" pitchFamily="34" charset="-120"/>
              </a:rPr>
              <a:t>The IBM Book Recommendation Chatbot stands as a testament to the power of conversational AI in simplifying user experiences.</a:t>
            </a:r>
            <a:endParaRPr lang="en-US" sz="1850" dirty="0"/>
          </a:p>
        </p:txBody>
      </p:sp>
      <p:sp>
        <p:nvSpPr>
          <p:cNvPr id="4" name="Text 2"/>
          <p:cNvSpPr/>
          <p:nvPr/>
        </p:nvSpPr>
        <p:spPr>
          <a:xfrm>
            <a:off x="837724" y="4182547"/>
            <a:ext cx="12954952" cy="766048"/>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2B3541"/>
                </a:solidFill>
                <a:latin typeface="Funnel Sans" pitchFamily="34" charset="0"/>
                <a:ea typeface="Funnel Sans" pitchFamily="34" charset="-122"/>
                <a:cs typeface="Funnel Sans" pitchFamily="34" charset="-120"/>
              </a:rPr>
              <a:t>Simplicity and Effectiveness:</a:t>
            </a:r>
            <a:r>
              <a:rPr lang="en-US" sz="1850" dirty="0">
                <a:solidFill>
                  <a:srgbClr val="2B3541"/>
                </a:solidFill>
                <a:latin typeface="Funnel Sans" pitchFamily="34" charset="0"/>
                <a:ea typeface="Funnel Sans" pitchFamily="34" charset="-122"/>
                <a:cs typeface="Funnel Sans" pitchFamily="34" charset="-120"/>
              </a:rPr>
              <a:t> A concise yet effective solution for book discovery, focusing exclusively on genre-based recommendations.</a:t>
            </a:r>
            <a:endParaRPr lang="en-US" sz="1850" dirty="0"/>
          </a:p>
        </p:txBody>
      </p:sp>
      <p:sp>
        <p:nvSpPr>
          <p:cNvPr id="5" name="Text 3"/>
          <p:cNvSpPr/>
          <p:nvPr/>
        </p:nvSpPr>
        <p:spPr>
          <a:xfrm>
            <a:off x="837724" y="5032296"/>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b="1" dirty="0">
                <a:solidFill>
                  <a:srgbClr val="2B3541"/>
                </a:solidFill>
                <a:latin typeface="Funnel Sans" pitchFamily="34" charset="0"/>
                <a:ea typeface="Funnel Sans" pitchFamily="34" charset="-122"/>
                <a:cs typeface="Funnel Sans" pitchFamily="34" charset="-120"/>
              </a:rPr>
              <a:t>Easy Deployment:</a:t>
            </a:r>
            <a:r>
              <a:rPr lang="en-US" sz="1850" dirty="0">
                <a:solidFill>
                  <a:srgbClr val="2B3541"/>
                </a:solidFill>
                <a:latin typeface="Funnel Sans" pitchFamily="34" charset="0"/>
                <a:ea typeface="Funnel Sans" pitchFamily="34" charset="-122"/>
                <a:cs typeface="Funnel Sans" pitchFamily="34" charset="-120"/>
              </a:rPr>
              <a:t> Built using IBM Watson Assistant, demonstrating remarkable ease of deployment.</a:t>
            </a:r>
            <a:endParaRPr lang="en-US" sz="1850" dirty="0"/>
          </a:p>
        </p:txBody>
      </p:sp>
      <p:sp>
        <p:nvSpPr>
          <p:cNvPr id="6" name="Text 4"/>
          <p:cNvSpPr/>
          <p:nvPr/>
        </p:nvSpPr>
        <p:spPr>
          <a:xfrm>
            <a:off x="837724" y="5499021"/>
            <a:ext cx="12954952" cy="766048"/>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2B3541"/>
                </a:solidFill>
                <a:latin typeface="Funnel Sans" pitchFamily="34" charset="0"/>
                <a:ea typeface="Funnel Sans" pitchFamily="34" charset="-122"/>
                <a:cs typeface="Funnel Sans" pitchFamily="34" charset="-120"/>
              </a:rPr>
              <a:t>Future Enhancements:</a:t>
            </a:r>
            <a:r>
              <a:rPr lang="en-US" sz="1850" dirty="0">
                <a:solidFill>
                  <a:srgbClr val="2B3541"/>
                </a:solidFill>
                <a:latin typeface="Funnel Sans" pitchFamily="34" charset="0"/>
                <a:ea typeface="Funnel Sans" pitchFamily="34" charset="-122"/>
                <a:cs typeface="Funnel Sans" pitchFamily="34" charset="-120"/>
              </a:rPr>
              <a:t> Potential for expansion to include author-based recommendations, sentiment analysis for personalized suggestions, and integration with external APIs for real-time book availability and reviews.</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9</Slides>
  <Notes>9</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14</cp:revision>
  <dcterms:created xsi:type="dcterms:W3CDTF">2025-08-02T19:02:34Z</dcterms:created>
  <dcterms:modified xsi:type="dcterms:W3CDTF">2025-08-03T06:14:24Z</dcterms:modified>
</cp:coreProperties>
</file>